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1" r:id="rId8"/>
    <p:sldId id="262" r:id="rId9"/>
    <p:sldId id="265" r:id="rId10"/>
    <p:sldId id="259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2941E-C975-4E86-85A2-CDC0992FCE70}" type="datetimeFigureOut">
              <a:rPr lang="de-DE"/>
              <a:pPr>
                <a:defRPr/>
              </a:pPr>
              <a:t>07.11.2011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9133-F2AE-44D0-A50D-FFC9F6B3338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56799-BB2F-4DB2-BC98-5958712D3D54}" type="datetimeFigureOut">
              <a:rPr lang="de-DE"/>
              <a:pPr>
                <a:defRPr/>
              </a:pPr>
              <a:t>07.11.2011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CB499-B75A-449D-9194-8CDAE4DE847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7DA59-8B6E-4F3D-A3B9-00E0B0FD7E92}" type="datetimeFigureOut">
              <a:rPr lang="de-DE"/>
              <a:pPr>
                <a:defRPr/>
              </a:pPr>
              <a:t>07.11.2011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59083-42CC-4FBA-A82F-EBB36BF4D8B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5C345-8A79-4A78-94A3-F1BF97489C9D}" type="datetimeFigureOut">
              <a:rPr lang="de-DE"/>
              <a:pPr>
                <a:defRPr/>
              </a:pPr>
              <a:t>07.11.2011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1FD1-DD72-4C52-8FCA-ED2B0B46B46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0AFFA-A785-46E2-A255-F4CA800EBDB1}" type="datetimeFigureOut">
              <a:rPr lang="de-DE"/>
              <a:pPr>
                <a:defRPr/>
              </a:pPr>
              <a:t>07.11.2011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69180-1A0D-4424-B508-389D36A387C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BB207-ADCE-4F42-9D61-4C471EEB8A7D}" type="datetimeFigureOut">
              <a:rPr lang="de-DE"/>
              <a:pPr>
                <a:defRPr/>
              </a:pPr>
              <a:t>07.11.2011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71D25-C887-4BA5-8A8E-6E774AE6807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99310-E500-4427-AB0B-F565EE2297B3}" type="datetimeFigureOut">
              <a:rPr lang="de-DE"/>
              <a:pPr>
                <a:defRPr/>
              </a:pPr>
              <a:t>07.11.2011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2B855-EDEB-487D-8E21-C686A7FFF8B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F527-9E39-4A62-B895-84508B225A33}" type="datetimeFigureOut">
              <a:rPr lang="de-DE"/>
              <a:pPr>
                <a:defRPr/>
              </a:pPr>
              <a:t>07.11.2011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069F5-E573-4C95-A640-65878B52883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BD7DE-7FF3-4B78-8262-C7717FA41743}" type="datetimeFigureOut">
              <a:rPr lang="de-DE"/>
              <a:pPr>
                <a:defRPr/>
              </a:pPr>
              <a:t>07.11.2011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8D84-16FA-46E9-B8A2-D1AA56C3F78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E60AF-3E22-484A-BDB2-E5BB58F85AE0}" type="datetimeFigureOut">
              <a:rPr lang="de-DE"/>
              <a:pPr>
                <a:defRPr/>
              </a:pPr>
              <a:t>07.11.2011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732E8-57BD-43C8-B935-78FB3FFD200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E882F-78A4-4175-9969-838CA6FA34D0}" type="datetimeFigureOut">
              <a:rPr lang="de-DE"/>
              <a:pPr>
                <a:defRPr/>
              </a:pPr>
              <a:t>07.11.2011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9876F-824D-413D-9EB7-6B87BA512E4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24DC18-0E0B-4F3B-834B-FB82654503AE}" type="datetimeFigureOut">
              <a:rPr lang="de-DE"/>
              <a:pPr>
                <a:defRPr/>
              </a:pPr>
              <a:t>07.11.2011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44CA67-543E-4A0E-BCFB-444D734F5B3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/>
          </p:nvPr>
        </p:nvSpPr>
        <p:spPr>
          <a:xfrm>
            <a:off x="687388" y="1989138"/>
            <a:ext cx="7772400" cy="1470025"/>
          </a:xfrm>
        </p:spPr>
        <p:txBody>
          <a:bodyPr/>
          <a:lstStyle/>
          <a:p>
            <a:pPr eaLnBrk="1" hangingPunct="1"/>
            <a:r>
              <a:rPr lang="de-DE" b="1" smtClean="0">
                <a:solidFill>
                  <a:srgbClr val="000066"/>
                </a:solidFill>
              </a:rPr>
              <a:t>Die FamKol Studie</a:t>
            </a:r>
            <a:endParaRPr lang="de-DE" smtClean="0">
              <a:solidFill>
                <a:srgbClr val="000066"/>
              </a:solidFill>
            </a:endParaRPr>
          </a:p>
        </p:txBody>
      </p:sp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3460750" y="315913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>
                <a:solidFill>
                  <a:srgbClr val="000066"/>
                </a:solidFill>
                <a:latin typeface="Verdana" pitchFamily="34" charset="0"/>
              </a:rPr>
              <a:t>AIO Studienboard</a:t>
            </a:r>
          </a:p>
        </p:txBody>
      </p:sp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1347788" y="3825875"/>
            <a:ext cx="6667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200">
                <a:solidFill>
                  <a:srgbClr val="000066"/>
                </a:solidFill>
                <a:latin typeface="Verdana" pitchFamily="34" charset="0"/>
              </a:rPr>
              <a:t>Thomas Seufferlein</a:t>
            </a:r>
          </a:p>
          <a:p>
            <a:pPr algn="ctr"/>
            <a:r>
              <a:rPr lang="de-DE" sz="1200">
                <a:solidFill>
                  <a:srgbClr val="000066"/>
                </a:solidFill>
                <a:latin typeface="Verdana" pitchFamily="34" charset="0"/>
              </a:rPr>
              <a:t>Klinik für Innere Medizin I</a:t>
            </a:r>
          </a:p>
          <a:p>
            <a:pPr algn="ctr"/>
            <a:r>
              <a:rPr lang="de-DE" sz="1200">
                <a:solidFill>
                  <a:srgbClr val="000066"/>
                </a:solidFill>
                <a:latin typeface="Verdana" pitchFamily="34" charset="0"/>
              </a:rPr>
              <a:t>Martin-Luther Universität Halle-Wittenberg</a:t>
            </a:r>
          </a:p>
        </p:txBody>
      </p:sp>
      <p:pic>
        <p:nvPicPr>
          <p:cNvPr id="13316" name="Picture 9" descr="Uni_Klinikum_15_bea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4678363"/>
            <a:ext cx="3079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0" descr="1174379537_208_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025" y="5157788"/>
            <a:ext cx="246856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000066"/>
                </a:solidFill>
              </a:rPr>
              <a:t>FamKol – vorläufige Teilnehmer</a:t>
            </a:r>
          </a:p>
        </p:txBody>
      </p:sp>
      <p:sp>
        <p:nvSpPr>
          <p:cNvPr id="22530" name="Textfeld 2"/>
          <p:cNvSpPr txBox="1">
            <a:spLocks noChangeArrowheads="1"/>
          </p:cNvSpPr>
          <p:nvPr/>
        </p:nvSpPr>
        <p:spPr bwMode="auto">
          <a:xfrm>
            <a:off x="611188" y="1876425"/>
            <a:ext cx="8250237" cy="191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rgbClr val="000066"/>
                </a:solidFill>
                <a:latin typeface="Calibri" pitchFamily="34" charset="0"/>
              </a:rPr>
              <a:t>Aktueller Stand Teilnehmer: </a:t>
            </a:r>
          </a:p>
          <a:p>
            <a:endParaRPr lang="de-DE" sz="2400">
              <a:solidFill>
                <a:srgbClr val="000066"/>
              </a:solidFill>
              <a:latin typeface="Calibri" pitchFamily="34" charset="0"/>
            </a:endParaRPr>
          </a:p>
          <a:p>
            <a:r>
              <a:rPr lang="de-DE" sz="2400">
                <a:solidFill>
                  <a:srgbClr val="000066"/>
                </a:solidFill>
                <a:latin typeface="Calibri" pitchFamily="34" charset="0"/>
              </a:rPr>
              <a:t>Caca, Dormann, Fischbach, Hollerbach, Jakobs, Lerch, Messmann, Reinshagen, Schepp, Scheppach, Schilling, Schmiegel, Seufferlein, v. Wichert</a:t>
            </a: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3282950" y="4221163"/>
            <a:ext cx="29067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6600">
                <a:solidFill>
                  <a:srgbClr val="000066"/>
                </a:solidFill>
                <a:latin typeface="Calibri" pitchFamily="34" charset="0"/>
              </a:rPr>
              <a:t>Fragen?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000066"/>
                </a:solidFill>
              </a:rPr>
              <a:t>Die FamKol Studie</a:t>
            </a:r>
          </a:p>
        </p:txBody>
      </p:sp>
      <p:sp>
        <p:nvSpPr>
          <p:cNvPr id="143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000066"/>
                </a:solidFill>
              </a:rPr>
              <a:t>Transdisziplinäre Förderung der Screening-Teilnahme bei Personen mit </a:t>
            </a:r>
            <a:r>
              <a:rPr lang="de-DE" b="1" smtClean="0">
                <a:solidFill>
                  <a:srgbClr val="000066"/>
                </a:solidFill>
              </a:rPr>
              <a:t>fam</a:t>
            </a:r>
            <a:r>
              <a:rPr lang="de-DE" smtClean="0">
                <a:solidFill>
                  <a:srgbClr val="000066"/>
                </a:solidFill>
              </a:rPr>
              <a:t>iliär erhöhtem Risiko für </a:t>
            </a:r>
            <a:r>
              <a:rPr lang="de-DE" b="1" smtClean="0">
                <a:solidFill>
                  <a:srgbClr val="000066"/>
                </a:solidFill>
              </a:rPr>
              <a:t>kol</a:t>
            </a:r>
            <a:r>
              <a:rPr lang="de-DE" smtClean="0">
                <a:solidFill>
                  <a:srgbClr val="000066"/>
                </a:solidFill>
              </a:rPr>
              <a:t>orektale Karzinome – eine prospektive cluster-randomisierte kontrollierte Multi-Center Studie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000066"/>
                </a:solidFill>
              </a:rPr>
              <a:t>Ausgangssituation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err="1" smtClean="0">
                <a:solidFill>
                  <a:srgbClr val="000066"/>
                </a:solidFill>
              </a:rPr>
              <a:t>Erstgradig</a:t>
            </a:r>
            <a:r>
              <a:rPr lang="de-DE" dirty="0" smtClean="0">
                <a:solidFill>
                  <a:srgbClr val="000066"/>
                </a:solidFill>
              </a:rPr>
              <a:t> Verwandte von Patienten mit KRK haben ein höheres KRK-Risiko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>
                <a:solidFill>
                  <a:srgbClr val="000066"/>
                </a:solidFill>
              </a:rPr>
              <a:t>Die Teilnahmerate dieser Gruppe an der Vorsorgekoloskopie liegt in westlichen Ländern bei etwa 25-30%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>
                <a:solidFill>
                  <a:srgbClr val="000066"/>
                </a:solidFill>
              </a:rPr>
              <a:t>Durch systematische, personalisierte Programme kann die Koloskopie-Teilnahmerate von </a:t>
            </a:r>
            <a:r>
              <a:rPr lang="de-DE" dirty="0" err="1" smtClean="0">
                <a:solidFill>
                  <a:srgbClr val="000066"/>
                </a:solidFill>
              </a:rPr>
              <a:t>erstgradig</a:t>
            </a:r>
            <a:r>
              <a:rPr lang="de-DE" dirty="0" smtClean="0">
                <a:solidFill>
                  <a:srgbClr val="000066"/>
                </a:solidFill>
              </a:rPr>
              <a:t> Verwandten erhöht werden: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dirty="0" smtClean="0">
                <a:solidFill>
                  <a:srgbClr val="000066"/>
                </a:solidFill>
              </a:rPr>
              <a:t>Beispiel Italien: 77% vs. 8%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dirty="0" smtClean="0">
                <a:solidFill>
                  <a:srgbClr val="000066"/>
                </a:solidFill>
              </a:rPr>
              <a:t>Teilnahme: </a:t>
            </a:r>
            <a:endParaRPr lang="de-DE" dirty="0">
              <a:solidFill>
                <a:srgbClr val="000066"/>
              </a:solidFill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>
                <a:solidFill>
                  <a:srgbClr val="000066"/>
                </a:solidFill>
              </a:rPr>
              <a:t>33,8% Adenome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>
                <a:solidFill>
                  <a:srgbClr val="000066"/>
                </a:solidFill>
              </a:rPr>
              <a:t>8,8% fortgeschrittene Adenomen oder Karzinome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>
              <a:solidFill>
                <a:srgbClr val="000066"/>
              </a:solidFill>
            </a:endParaRPr>
          </a:p>
        </p:txBody>
      </p:sp>
      <p:sp>
        <p:nvSpPr>
          <p:cNvPr id="15363" name="Textfeld 3"/>
          <p:cNvSpPr txBox="1">
            <a:spLocks noChangeArrowheads="1"/>
          </p:cNvSpPr>
          <p:nvPr/>
        </p:nvSpPr>
        <p:spPr bwMode="auto">
          <a:xfrm>
            <a:off x="6577013" y="6456363"/>
            <a:ext cx="2566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rgbClr val="000066"/>
                </a:solidFill>
                <a:latin typeface="Calibri" pitchFamily="34" charset="0"/>
              </a:rPr>
              <a:t>Armelao Endoscopy 2010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000066"/>
                </a:solidFill>
              </a:rPr>
              <a:t>FamKol: Idee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>
                <a:solidFill>
                  <a:srgbClr val="000066"/>
                </a:solidFill>
              </a:rPr>
              <a:t>Kann durch eine strukturierte Information zur Vorsorgekoloskopie durch Study Nurses bzw. Assistenzpersonal in Praxen die Teilnahmerate der </a:t>
            </a:r>
            <a:r>
              <a:rPr lang="de-DE" dirty="0" err="1" smtClean="0">
                <a:solidFill>
                  <a:srgbClr val="000066"/>
                </a:solidFill>
              </a:rPr>
              <a:t>erstgradig</a:t>
            </a:r>
            <a:r>
              <a:rPr lang="de-DE" dirty="0" smtClean="0">
                <a:solidFill>
                  <a:srgbClr val="000066"/>
                </a:solidFill>
              </a:rPr>
              <a:t> Verwandten von Patienten mit KRK erhöht werden?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>
                <a:solidFill>
                  <a:srgbClr val="000066"/>
                </a:solidFill>
              </a:rPr>
              <a:t>Problem: Wegen Datenschutz darf Indexpatient die Daten seiner Angehörigen nicht mitteilen, sondern muss diese selbst informieren (anders als in anderen Teilen Europas!)</a:t>
            </a:r>
            <a:endParaRPr lang="de-DE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000066"/>
                </a:solidFill>
              </a:rPr>
              <a:t>FamKol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>
                <a:solidFill>
                  <a:srgbClr val="000066"/>
                </a:solidFill>
              </a:rPr>
              <a:t>Durchführung</a:t>
            </a:r>
            <a:endParaRPr lang="de-DE" dirty="0">
              <a:solidFill>
                <a:srgbClr val="000066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dirty="0" smtClean="0">
                <a:solidFill>
                  <a:srgbClr val="000066"/>
                </a:solidFill>
              </a:rPr>
              <a:t>Schulung von Pflegekräften und nichtärztlichem Assistenzpersonal zentral und vor Ort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>
                <a:solidFill>
                  <a:srgbClr val="000066"/>
                </a:solidFill>
              </a:rPr>
              <a:t>Kommunikationstechnik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>
                <a:solidFill>
                  <a:srgbClr val="000066"/>
                </a:solidFill>
              </a:rPr>
              <a:t>Fachliche Inhalte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dirty="0" smtClean="0">
                <a:solidFill>
                  <a:srgbClr val="000066"/>
                </a:solidFill>
              </a:rPr>
              <a:t>Beratung der Indexpatienten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dirty="0" smtClean="0">
                <a:solidFill>
                  <a:srgbClr val="000066"/>
                </a:solidFill>
              </a:rPr>
              <a:t>Indexpatient kontaktiert Angehörige, erhält Infomaterial und ggf. Servicenummer für Angehörige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dirty="0" smtClean="0">
                <a:solidFill>
                  <a:srgbClr val="000066"/>
                </a:solidFill>
              </a:rPr>
              <a:t>Angehörige der Interventionsgruppe werden gebeten sich im Zentrum bzgl. Information telefonisch zu melden (Servicenummer)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dirty="0" smtClean="0">
                <a:solidFill>
                  <a:srgbClr val="000066"/>
                </a:solidFill>
              </a:rPr>
              <a:t>Angehörige der Interventionsgruppe melden sich im Zentrum</a:t>
            </a:r>
            <a:endParaRPr lang="de-DE" dirty="0">
              <a:solidFill>
                <a:srgbClr val="000066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dirty="0" smtClean="0">
                <a:solidFill>
                  <a:srgbClr val="000066"/>
                </a:solidFill>
              </a:rPr>
              <a:t>Schulung telefonisch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dirty="0" smtClean="0">
                <a:solidFill>
                  <a:srgbClr val="000066"/>
                </a:solidFill>
              </a:rPr>
              <a:t>Einbestellung in die Praxis und Information durch Assistenzpersonal/Study Nurse, </a:t>
            </a:r>
            <a:r>
              <a:rPr lang="de-DE" dirty="0" err="1" smtClean="0">
                <a:solidFill>
                  <a:srgbClr val="000066"/>
                </a:solidFill>
              </a:rPr>
              <a:t>Einschluß</a:t>
            </a:r>
            <a:r>
              <a:rPr lang="de-DE" dirty="0" smtClean="0">
                <a:solidFill>
                  <a:srgbClr val="000066"/>
                </a:solidFill>
              </a:rPr>
              <a:t> in die Studie, ggf.  auch gleich Aufklärung zur Koloskopie durch Arzt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dirty="0" smtClean="0">
                <a:solidFill>
                  <a:srgbClr val="000066"/>
                </a:solidFill>
              </a:rPr>
              <a:t>Erhebung der </a:t>
            </a:r>
            <a:r>
              <a:rPr lang="de-DE" dirty="0" err="1" smtClean="0">
                <a:solidFill>
                  <a:srgbClr val="000066"/>
                </a:solidFill>
              </a:rPr>
              <a:t>Koloskopiefrequenz</a:t>
            </a:r>
            <a:r>
              <a:rPr lang="de-DE" dirty="0" smtClean="0">
                <a:solidFill>
                  <a:srgbClr val="000066"/>
                </a:solidFill>
              </a:rPr>
              <a:t> der Angehörigen 30 Tage nach </a:t>
            </a:r>
            <a:r>
              <a:rPr lang="de-DE" dirty="0" err="1" smtClean="0">
                <a:solidFill>
                  <a:srgbClr val="000066"/>
                </a:solidFill>
              </a:rPr>
              <a:t>Einschluß</a:t>
            </a:r>
            <a:r>
              <a:rPr lang="de-DE" dirty="0" smtClean="0">
                <a:solidFill>
                  <a:srgbClr val="000066"/>
                </a:solidFill>
              </a:rPr>
              <a:t> in die Studie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000066"/>
                </a:solidFill>
              </a:rPr>
              <a:t>FamKol: Studiendesign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1557338"/>
            <a:ext cx="4103687" cy="515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000066"/>
                </a:solidFill>
              </a:rPr>
              <a:t>FamKol</a:t>
            </a:r>
          </a:p>
        </p:txBody>
      </p:sp>
      <p:sp>
        <p:nvSpPr>
          <p:cNvPr id="1945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700" u="sng" smtClean="0">
                <a:solidFill>
                  <a:srgbClr val="000066"/>
                </a:solidFill>
              </a:rPr>
              <a:t>Studiendauer:</a:t>
            </a:r>
            <a:r>
              <a:rPr lang="de-DE" sz="2700" smtClean="0">
                <a:solidFill>
                  <a:srgbClr val="000066"/>
                </a:solidFill>
              </a:rPr>
              <a:t> 3 Jahre</a:t>
            </a:r>
            <a:endParaRPr lang="de-DE" sz="2700" u="sng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sz="2700" u="sng" smtClean="0">
                <a:solidFill>
                  <a:srgbClr val="000066"/>
                </a:solidFill>
              </a:rPr>
              <a:t>Stichprobengröße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>
                <a:solidFill>
                  <a:srgbClr val="000066"/>
                </a:solidFill>
              </a:rPr>
              <a:t>n = 492 ( 2 x 246)</a:t>
            </a:r>
          </a:p>
          <a:p>
            <a:pPr eaLnBrk="1" hangingPunct="1">
              <a:lnSpc>
                <a:spcPct val="80000"/>
              </a:lnSpc>
            </a:pPr>
            <a:r>
              <a:rPr lang="de-DE" sz="2700" u="sng" smtClean="0">
                <a:solidFill>
                  <a:srgbClr val="000066"/>
                </a:solidFill>
              </a:rPr>
              <a:t>primäre Zielgröße:</a:t>
            </a:r>
            <a:r>
              <a:rPr lang="de-DE" sz="2700" smtClean="0">
                <a:solidFill>
                  <a:srgbClr val="000066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>
                <a:solidFill>
                  <a:srgbClr val="000066"/>
                </a:solidFill>
              </a:rPr>
              <a:t>Teilnahme an der Vorsorgekoloskopie-&gt; Verdoppelung der Teilnahmerate auf 50%</a:t>
            </a:r>
          </a:p>
          <a:p>
            <a:pPr eaLnBrk="1" hangingPunct="1">
              <a:lnSpc>
                <a:spcPct val="80000"/>
              </a:lnSpc>
            </a:pPr>
            <a:r>
              <a:rPr lang="de-DE" sz="2700" u="sng" smtClean="0">
                <a:solidFill>
                  <a:srgbClr val="000066"/>
                </a:solidFill>
              </a:rPr>
              <a:t>sekundäre Zielgrößen: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>
                <a:solidFill>
                  <a:srgbClr val="000066"/>
                </a:solidFill>
              </a:rPr>
              <a:t>Inzidenz von Karzinomen und Adenomen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>
                <a:solidFill>
                  <a:srgbClr val="000066"/>
                </a:solidFill>
              </a:rPr>
              <a:t>Akzeptanz (Patientenwissen, Barrieren),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>
                <a:solidFill>
                  <a:srgbClr val="000066"/>
                </a:solidFill>
              </a:rPr>
              <a:t>Effektivität und Kosteneffektivität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smtClean="0">
                <a:solidFill>
                  <a:srgbClr val="000066"/>
                </a:solidFill>
              </a:rPr>
              <a:t>Zeitversatz zwischen Beratung und Durchführung der Koloskopie</a:t>
            </a:r>
          </a:p>
          <a:p>
            <a:pPr eaLnBrk="1" hangingPunct="1">
              <a:lnSpc>
                <a:spcPct val="80000"/>
              </a:lnSpc>
            </a:pPr>
            <a:endParaRPr lang="de-DE" sz="270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000066"/>
                </a:solidFill>
              </a:rPr>
              <a:t>FamKol</a:t>
            </a:r>
          </a:p>
        </p:txBody>
      </p:sp>
      <p:sp>
        <p:nvSpPr>
          <p:cNvPr id="2048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000066"/>
                </a:solidFill>
              </a:rPr>
              <a:t>Ausschlußkriterien:</a:t>
            </a:r>
          </a:p>
          <a:p>
            <a:pPr lvl="1" eaLnBrk="1" hangingPunct="1"/>
            <a:r>
              <a:rPr lang="de-DE" smtClean="0">
                <a:solidFill>
                  <a:srgbClr val="000066"/>
                </a:solidFill>
              </a:rPr>
              <a:t>Darmspiegelung in den letzten 5 Jahren</a:t>
            </a:r>
          </a:p>
          <a:p>
            <a:pPr lvl="1" eaLnBrk="1" hangingPunct="1"/>
            <a:r>
              <a:rPr lang="de-DE" smtClean="0">
                <a:solidFill>
                  <a:srgbClr val="000066"/>
                </a:solidFill>
              </a:rPr>
              <a:t>HNPCC, FAP, CED</a:t>
            </a:r>
          </a:p>
          <a:p>
            <a:pPr lvl="1" eaLnBrk="1" hangingPunct="1"/>
            <a:r>
              <a:rPr lang="de-DE" smtClean="0">
                <a:solidFill>
                  <a:srgbClr val="000066"/>
                </a:solidFill>
              </a:rPr>
              <a:t>Schwere Komorbidität (ECOG≥2)</a:t>
            </a:r>
          </a:p>
          <a:p>
            <a:pPr eaLnBrk="1" hangingPunct="1"/>
            <a:r>
              <a:rPr lang="de-DE" smtClean="0">
                <a:solidFill>
                  <a:srgbClr val="000066"/>
                </a:solidFill>
              </a:rPr>
              <a:t>Einschlußkriterien: </a:t>
            </a:r>
          </a:p>
          <a:p>
            <a:pPr lvl="1" eaLnBrk="1" hangingPunct="1"/>
            <a:r>
              <a:rPr lang="de-DE" smtClean="0">
                <a:solidFill>
                  <a:srgbClr val="000066"/>
                </a:solidFill>
              </a:rPr>
              <a:t>EGV von Patienten mit Darmkrebs zwischen 45 und 75 Jahren </a:t>
            </a:r>
          </a:p>
          <a:p>
            <a:pPr lvl="1" eaLnBrk="1" hangingPunct="1"/>
            <a:r>
              <a:rPr lang="de-DE" smtClean="0">
                <a:solidFill>
                  <a:srgbClr val="000066"/>
                </a:solidFill>
              </a:rPr>
              <a:t>ECOG 0-1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000066"/>
                </a:solidFill>
              </a:rPr>
              <a:t>FamKol - Umsetzung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>
                <a:solidFill>
                  <a:srgbClr val="000066"/>
                </a:solidFill>
              </a:rPr>
              <a:t>Hauptantragsteller: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dirty="0">
                <a:solidFill>
                  <a:srgbClr val="000066"/>
                </a:solidFill>
              </a:rPr>
              <a:t>Margarete </a:t>
            </a:r>
            <a:r>
              <a:rPr lang="de-DE" dirty="0" err="1">
                <a:solidFill>
                  <a:srgbClr val="000066"/>
                </a:solidFill>
              </a:rPr>
              <a:t>Landenberger</a:t>
            </a:r>
            <a:r>
              <a:rPr lang="de-DE" dirty="0">
                <a:solidFill>
                  <a:srgbClr val="000066"/>
                </a:solidFill>
              </a:rPr>
              <a:t>, Prof. Dr. phil. habil. </a:t>
            </a:r>
            <a:r>
              <a:rPr lang="de-DE" dirty="0" smtClean="0">
                <a:solidFill>
                  <a:srgbClr val="000066"/>
                </a:solidFill>
              </a:rPr>
              <a:t>Institut </a:t>
            </a:r>
            <a:r>
              <a:rPr lang="de-DE" dirty="0">
                <a:solidFill>
                  <a:srgbClr val="000066"/>
                </a:solidFill>
              </a:rPr>
              <a:t>für Gesundheits- und </a:t>
            </a:r>
            <a:r>
              <a:rPr lang="de-DE" dirty="0" err="1" smtClean="0">
                <a:solidFill>
                  <a:srgbClr val="000066"/>
                </a:solidFill>
              </a:rPr>
              <a:t>Pflegewissenschaft,Medizinische</a:t>
            </a:r>
            <a:r>
              <a:rPr lang="de-DE" dirty="0" smtClean="0">
                <a:solidFill>
                  <a:srgbClr val="000066"/>
                </a:solidFill>
              </a:rPr>
              <a:t> </a:t>
            </a:r>
            <a:r>
              <a:rPr lang="de-DE" dirty="0">
                <a:solidFill>
                  <a:srgbClr val="000066"/>
                </a:solidFill>
              </a:rPr>
              <a:t>Fakultät, Martin-Luther-Universität </a:t>
            </a:r>
            <a:r>
              <a:rPr lang="de-DE" dirty="0" smtClean="0">
                <a:solidFill>
                  <a:srgbClr val="000066"/>
                </a:solidFill>
              </a:rPr>
              <a:t>Halle-Wittenberg</a:t>
            </a:r>
            <a:r>
              <a:rPr lang="de-DE" sz="3600" dirty="0" smtClean="0">
                <a:solidFill>
                  <a:srgbClr val="000066"/>
                </a:solidFill>
              </a:rPr>
              <a:t>, </a:t>
            </a:r>
            <a:r>
              <a:rPr lang="de-DE" dirty="0" smtClean="0">
                <a:solidFill>
                  <a:srgbClr val="000066"/>
                </a:solidFill>
              </a:rPr>
              <a:t>Magdeburger </a:t>
            </a:r>
            <a:r>
              <a:rPr lang="de-DE" dirty="0">
                <a:solidFill>
                  <a:srgbClr val="000066"/>
                </a:solidFill>
              </a:rPr>
              <a:t>Straße 8 | 06097 Halle (Saale)</a:t>
            </a:r>
            <a:endParaRPr lang="de-DE" sz="3600" dirty="0">
              <a:solidFill>
                <a:srgbClr val="00006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>
                <a:solidFill>
                  <a:srgbClr val="000066"/>
                </a:solidFill>
              </a:rPr>
              <a:t>Klinische Studienleitung: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dirty="0" smtClean="0">
                <a:solidFill>
                  <a:srgbClr val="000066"/>
                </a:solidFill>
              </a:rPr>
              <a:t>Profs. Hollerbach, </a:t>
            </a:r>
            <a:r>
              <a:rPr lang="de-DE" dirty="0" err="1" smtClean="0">
                <a:solidFill>
                  <a:srgbClr val="000066"/>
                </a:solidFill>
              </a:rPr>
              <a:t>Rieman</a:t>
            </a:r>
            <a:r>
              <a:rPr lang="de-DE" dirty="0" smtClean="0">
                <a:solidFill>
                  <a:srgbClr val="000066"/>
                </a:solidFill>
              </a:rPr>
              <a:t>, </a:t>
            </a:r>
            <a:r>
              <a:rPr lang="de-DE" dirty="0" err="1" smtClean="0">
                <a:solidFill>
                  <a:srgbClr val="000066"/>
                </a:solidFill>
              </a:rPr>
              <a:t>Reinshagen</a:t>
            </a:r>
            <a:r>
              <a:rPr lang="de-DE" dirty="0" smtClean="0">
                <a:solidFill>
                  <a:srgbClr val="000066"/>
                </a:solidFill>
              </a:rPr>
              <a:t>, Seufferlein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err="1" smtClean="0">
                <a:solidFill>
                  <a:srgbClr val="000066"/>
                </a:solidFill>
              </a:rPr>
              <a:t>Cost</a:t>
            </a:r>
            <a:r>
              <a:rPr lang="de-DE" dirty="0" smtClean="0">
                <a:solidFill>
                  <a:srgbClr val="000066"/>
                </a:solidFill>
              </a:rPr>
              <a:t> </a:t>
            </a:r>
            <a:r>
              <a:rPr lang="de-DE" dirty="0" err="1" smtClean="0">
                <a:solidFill>
                  <a:srgbClr val="000066"/>
                </a:solidFill>
              </a:rPr>
              <a:t>Effectiveness</a:t>
            </a:r>
            <a:r>
              <a:rPr lang="de-DE" dirty="0" smtClean="0">
                <a:solidFill>
                  <a:srgbClr val="000066"/>
                </a:solidFill>
              </a:rPr>
              <a:t> Analyse: Frau Dr. Haug, Universität Heidelberg</a:t>
            </a:r>
            <a:endParaRPr lang="de-DE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Larissa</vt:lpstr>
      <vt:lpstr>Die FamKol Studie</vt:lpstr>
      <vt:lpstr>Die FamKol Studie</vt:lpstr>
      <vt:lpstr>Ausgangssituation</vt:lpstr>
      <vt:lpstr>FamKol: Idee</vt:lpstr>
      <vt:lpstr>FamKol</vt:lpstr>
      <vt:lpstr>FamKol: Studiendesign</vt:lpstr>
      <vt:lpstr>FamKol</vt:lpstr>
      <vt:lpstr>FamKol</vt:lpstr>
      <vt:lpstr>FamKol - Umsetzung</vt:lpstr>
      <vt:lpstr>FamKol – vorläufige Teilnehmer</vt:lpstr>
    </vt:vector>
  </TitlesOfParts>
  <Company>Halle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FamKol Studie</dc:title>
  <dc:creator>TSeufferlein</dc:creator>
  <cp:lastModifiedBy> </cp:lastModifiedBy>
  <cp:revision>12</cp:revision>
  <dcterms:created xsi:type="dcterms:W3CDTF">2011-09-03T09:31:21Z</dcterms:created>
  <dcterms:modified xsi:type="dcterms:W3CDTF">2011-11-07T22:05:35Z</dcterms:modified>
</cp:coreProperties>
</file>