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22" r:id="rId2"/>
    <p:sldId id="337" r:id="rId3"/>
    <p:sldId id="362" r:id="rId4"/>
    <p:sldId id="360" r:id="rId5"/>
    <p:sldId id="361" r:id="rId6"/>
    <p:sldId id="305" r:id="rId7"/>
    <p:sldId id="358" r:id="rId8"/>
    <p:sldId id="330" r:id="rId9"/>
    <p:sldId id="323" r:id="rId10"/>
    <p:sldId id="359" r:id="rId11"/>
    <p:sldId id="332" r:id="rId12"/>
    <p:sldId id="335" r:id="rId13"/>
    <p:sldId id="325" r:id="rId14"/>
    <p:sldId id="336" r:id="rId15"/>
    <p:sldId id="353" r:id="rId16"/>
    <p:sldId id="347" r:id="rId17"/>
    <p:sldId id="344" r:id="rId18"/>
    <p:sldId id="343" r:id="rId19"/>
    <p:sldId id="338" r:id="rId20"/>
    <p:sldId id="346" r:id="rId21"/>
    <p:sldId id="339" r:id="rId22"/>
    <p:sldId id="348" r:id="rId23"/>
    <p:sldId id="349" r:id="rId24"/>
    <p:sldId id="342" r:id="rId2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>
        <p:scale>
          <a:sx n="86" d="100"/>
          <a:sy n="86" d="100"/>
        </p:scale>
        <p:origin x="-600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4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54EC3-CC6F-487B-A7E3-82924F05EACC}" type="datetimeFigureOut">
              <a:rPr lang="de-DE" smtClean="0"/>
              <a:pPr/>
              <a:t>22.06.2013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C829D-EE22-442E-9080-CB84DD49CDA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1229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0C4A31-AA90-4530-9402-C5D11B4234CB}" type="slidenum">
              <a:rPr lang="de-DE" smtClean="0"/>
              <a:pPr/>
              <a:t>17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1024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1769B5-240E-4638-BC40-2465EBB95B90}" type="slidenum">
              <a:rPr lang="de-DE" smtClean="0"/>
              <a:pPr/>
              <a:t>18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0A26E-BC20-42F2-BD7B-65219F2C429A}" type="datetimeFigureOut">
              <a:rPr lang="de-DE" smtClean="0"/>
              <a:pPr/>
              <a:t>22.06.2013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CAF3-32CE-474A-AC48-B459AB57F56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0A26E-BC20-42F2-BD7B-65219F2C429A}" type="datetimeFigureOut">
              <a:rPr lang="de-DE" smtClean="0"/>
              <a:pPr/>
              <a:t>22.06.2013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CAF3-32CE-474A-AC48-B459AB57F56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0A26E-BC20-42F2-BD7B-65219F2C429A}" type="datetimeFigureOut">
              <a:rPr lang="de-DE" smtClean="0"/>
              <a:pPr/>
              <a:t>22.06.2013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CAF3-32CE-474A-AC48-B459AB57F56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0A26E-BC20-42F2-BD7B-65219F2C429A}" type="datetimeFigureOut">
              <a:rPr lang="de-DE" smtClean="0"/>
              <a:pPr/>
              <a:t>22.06.2013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CAF3-32CE-474A-AC48-B459AB57F56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0A26E-BC20-42F2-BD7B-65219F2C429A}" type="datetimeFigureOut">
              <a:rPr lang="de-DE" smtClean="0"/>
              <a:pPr/>
              <a:t>22.06.2013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CAF3-32CE-474A-AC48-B459AB57F56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0A26E-BC20-42F2-BD7B-65219F2C429A}" type="datetimeFigureOut">
              <a:rPr lang="de-DE" smtClean="0"/>
              <a:pPr/>
              <a:t>22.06.2013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CAF3-32CE-474A-AC48-B459AB57F56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0A26E-BC20-42F2-BD7B-65219F2C429A}" type="datetimeFigureOut">
              <a:rPr lang="de-DE" smtClean="0"/>
              <a:pPr/>
              <a:t>22.06.2013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CAF3-32CE-474A-AC48-B459AB57F56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0A26E-BC20-42F2-BD7B-65219F2C429A}" type="datetimeFigureOut">
              <a:rPr lang="de-DE" smtClean="0"/>
              <a:pPr/>
              <a:t>22.06.2013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CAF3-32CE-474A-AC48-B459AB57F56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0A26E-BC20-42F2-BD7B-65219F2C429A}" type="datetimeFigureOut">
              <a:rPr lang="de-DE" smtClean="0"/>
              <a:pPr/>
              <a:t>22.06.2013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CAF3-32CE-474A-AC48-B459AB57F56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0A26E-BC20-42F2-BD7B-65219F2C429A}" type="datetimeFigureOut">
              <a:rPr lang="de-DE" smtClean="0"/>
              <a:pPr/>
              <a:t>22.06.2013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CAF3-32CE-474A-AC48-B459AB57F56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0A26E-BC20-42F2-BD7B-65219F2C429A}" type="datetimeFigureOut">
              <a:rPr lang="de-DE" smtClean="0"/>
              <a:pPr/>
              <a:t>22.06.2013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CAF3-32CE-474A-AC48-B459AB57F56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0A26E-BC20-42F2-BD7B-65219F2C429A}" type="datetimeFigureOut">
              <a:rPr lang="de-DE" smtClean="0"/>
              <a:pPr/>
              <a:t>22.06.2013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ACAF3-32CE-474A-AC48-B459AB57F56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.jpe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.jpe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539552" y="1124744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Warum Patienten an einem zertifizierten</a:t>
            </a:r>
          </a:p>
          <a:p>
            <a:pPr algn="ctr"/>
            <a:r>
              <a:rPr lang="de-D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Darmzentrum besser behandelt werden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178959" y="328498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Prof. Dr. med. Stefan Benz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857356" y="4070802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Klinik für Allgemeine- Viszeral- und Gefäßchirurgie</a:t>
            </a:r>
            <a:endParaRPr lang="de-DE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3143240" y="457086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Kliniken Nagold</a:t>
            </a:r>
          </a:p>
        </p:txBody>
      </p:sp>
      <p:cxnSp>
        <p:nvCxnSpPr>
          <p:cNvPr id="11" name="Gerade Verbindung 7"/>
          <p:cNvCxnSpPr>
            <a:cxnSpLocks noChangeShapeType="1"/>
          </p:cNvCxnSpPr>
          <p:nvPr/>
        </p:nvCxnSpPr>
        <p:spPr bwMode="auto">
          <a:xfrm>
            <a:off x="395536" y="2492896"/>
            <a:ext cx="8143875" cy="1588"/>
          </a:xfrm>
          <a:prstGeom prst="line">
            <a:avLst/>
          </a:prstGeom>
          <a:noFill/>
          <a:ln w="22225" algn="ctr">
            <a:solidFill>
              <a:srgbClr val="009900"/>
            </a:solidFill>
            <a:round/>
            <a:headEnd/>
            <a:tailEnd/>
          </a:ln>
        </p:spPr>
      </p:cxnSp>
      <p:sp>
        <p:nvSpPr>
          <p:cNvPr id="12" name="Textfeld 11"/>
          <p:cNvSpPr txBox="1"/>
          <p:nvPr/>
        </p:nvSpPr>
        <p:spPr>
          <a:xfrm>
            <a:off x="1043608" y="537321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Arbeitsgemeinschaft deutscher DKG-zertifizierter Darmkrebszentren e.V.</a:t>
            </a:r>
            <a:endParaRPr lang="de-DE" dirty="0"/>
          </a:p>
        </p:txBody>
      </p:sp>
      <p:pic>
        <p:nvPicPr>
          <p:cNvPr id="3074" name="Picture 2" descr="C:\Users\Benutzer\Bilder privat\addz_logo_4C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1368152" cy="599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feld 1"/>
          <p:cNvSpPr txBox="1">
            <a:spLocks noChangeArrowheads="1"/>
          </p:cNvSpPr>
          <p:nvPr/>
        </p:nvSpPr>
        <p:spPr bwMode="auto">
          <a:xfrm>
            <a:off x="611560" y="375047"/>
            <a:ext cx="792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Organisatorische Aspekte</a:t>
            </a:r>
            <a:endParaRPr lang="de-DE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" name="Gerade Verbindung 7"/>
          <p:cNvCxnSpPr>
            <a:cxnSpLocks noChangeShapeType="1"/>
          </p:cNvCxnSpPr>
          <p:nvPr/>
        </p:nvCxnSpPr>
        <p:spPr bwMode="auto">
          <a:xfrm>
            <a:off x="428611" y="1338251"/>
            <a:ext cx="8143875" cy="1588"/>
          </a:xfrm>
          <a:prstGeom prst="line">
            <a:avLst/>
          </a:prstGeom>
          <a:noFill/>
          <a:ln w="22225" algn="ctr">
            <a:solidFill>
              <a:srgbClr val="009900"/>
            </a:solidFill>
            <a:round/>
            <a:headEnd/>
            <a:tailEnd/>
          </a:ln>
        </p:spPr>
      </p:cxnSp>
      <p:pic>
        <p:nvPicPr>
          <p:cNvPr id="25" name="Picture 2" descr="C:\Users\Benutzer\Bilder privat\addz_logo_4C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1368152" cy="599723"/>
          </a:xfrm>
          <a:prstGeom prst="rect">
            <a:avLst/>
          </a:prstGeom>
          <a:noFill/>
        </p:spPr>
      </p:pic>
      <p:sp>
        <p:nvSpPr>
          <p:cNvPr id="17" name="Textfeld 16"/>
          <p:cNvSpPr txBox="1"/>
          <p:nvPr/>
        </p:nvSpPr>
        <p:spPr>
          <a:xfrm>
            <a:off x="2051720" y="3068960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Darmkrebszentren besser ?</a:t>
            </a:r>
            <a:endParaRPr lang="de-DE" sz="32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24506" t="35156" r="35332" b="19809"/>
          <a:stretch>
            <a:fillRect/>
          </a:stretch>
        </p:blipFill>
        <p:spPr bwMode="auto">
          <a:xfrm>
            <a:off x="3491880" y="4077072"/>
            <a:ext cx="1872208" cy="167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>
            <a:cxnSpLocks noChangeShapeType="1"/>
          </p:cNvCxnSpPr>
          <p:nvPr/>
        </p:nvCxnSpPr>
        <p:spPr bwMode="auto">
          <a:xfrm>
            <a:off x="428596" y="928670"/>
            <a:ext cx="8143875" cy="1588"/>
          </a:xfrm>
          <a:prstGeom prst="line">
            <a:avLst/>
          </a:prstGeom>
          <a:noFill/>
          <a:ln w="22225" algn="ctr">
            <a:solidFill>
              <a:srgbClr val="009900"/>
            </a:solidFill>
            <a:round/>
            <a:headEnd/>
            <a:tailEnd/>
          </a:ln>
        </p:spPr>
      </p:cxnSp>
      <p:sp>
        <p:nvSpPr>
          <p:cNvPr id="8" name="Textfeld 7"/>
          <p:cNvSpPr txBox="1"/>
          <p:nvPr/>
        </p:nvSpPr>
        <p:spPr>
          <a:xfrm>
            <a:off x="500034" y="285728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Integratives Behandlungsangebot</a:t>
            </a:r>
            <a:endParaRPr lang="de-DE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1475656" y="2195556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1475656" y="2921877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1475656" y="4374519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1" name="Picture 2" descr="C:\Users\Benutzer\Bilder privat\addz_logo_4C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0965"/>
            <a:ext cx="1368152" cy="599723"/>
          </a:xfrm>
          <a:prstGeom prst="rect">
            <a:avLst/>
          </a:prstGeom>
          <a:noFill/>
        </p:spPr>
      </p:pic>
      <p:sp>
        <p:nvSpPr>
          <p:cNvPr id="21" name="Textfeld 20"/>
          <p:cNvSpPr txBox="1"/>
          <p:nvPr/>
        </p:nvSpPr>
        <p:spPr>
          <a:xfrm>
            <a:off x="2411760" y="2010320"/>
            <a:ext cx="62646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Psychoonkologie</a:t>
            </a:r>
          </a:p>
          <a:p>
            <a:endParaRPr lang="de-DE" sz="2400" dirty="0" smtClean="0"/>
          </a:p>
          <a:p>
            <a:r>
              <a:rPr lang="de-DE" sz="2400" dirty="0" smtClean="0"/>
              <a:t>Sozialmedizinische Beratung</a:t>
            </a:r>
          </a:p>
          <a:p>
            <a:endParaRPr lang="de-DE" sz="2400" dirty="0" smtClean="0"/>
          </a:p>
          <a:p>
            <a:r>
              <a:rPr lang="de-DE" sz="2400" dirty="0" smtClean="0"/>
              <a:t>Selbsthilfegruppen</a:t>
            </a:r>
          </a:p>
          <a:p>
            <a:endParaRPr lang="de-DE" sz="2400" dirty="0" smtClean="0"/>
          </a:p>
          <a:p>
            <a:r>
              <a:rPr lang="de-DE" sz="2400" dirty="0" smtClean="0"/>
              <a:t>Genetische Beratung</a:t>
            </a:r>
          </a:p>
          <a:p>
            <a:endParaRPr lang="de-DE" sz="2400" dirty="0" smtClean="0"/>
          </a:p>
          <a:p>
            <a:r>
              <a:rPr lang="de-DE" sz="2400" dirty="0" smtClean="0"/>
              <a:t>Patientenedukation</a:t>
            </a:r>
          </a:p>
          <a:p>
            <a:endParaRPr lang="de-DE" sz="2400" dirty="0" smtClean="0"/>
          </a:p>
          <a:p>
            <a:endParaRPr lang="de-DE" sz="2400" dirty="0" smtClean="0"/>
          </a:p>
        </p:txBody>
      </p:sp>
      <p:sp>
        <p:nvSpPr>
          <p:cNvPr id="22" name="Ellipse 21"/>
          <p:cNvSpPr/>
          <p:nvPr/>
        </p:nvSpPr>
        <p:spPr>
          <a:xfrm>
            <a:off x="1475656" y="3648198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1475656" y="5100839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24506" t="35156" r="35332" b="19809"/>
          <a:stretch>
            <a:fillRect/>
          </a:stretch>
        </p:blipFill>
        <p:spPr bwMode="auto">
          <a:xfrm>
            <a:off x="6732240" y="2842348"/>
            <a:ext cx="1296144" cy="116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feld 1"/>
          <p:cNvSpPr txBox="1">
            <a:spLocks noChangeArrowheads="1"/>
          </p:cNvSpPr>
          <p:nvPr/>
        </p:nvSpPr>
        <p:spPr bwMode="auto">
          <a:xfrm>
            <a:off x="611560" y="375047"/>
            <a:ext cx="792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Onkologisches Ergebnis</a:t>
            </a:r>
            <a:endParaRPr lang="de-DE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" name="Gerade Verbindung 7"/>
          <p:cNvCxnSpPr>
            <a:cxnSpLocks noChangeShapeType="1"/>
          </p:cNvCxnSpPr>
          <p:nvPr/>
        </p:nvCxnSpPr>
        <p:spPr bwMode="auto">
          <a:xfrm>
            <a:off x="428611" y="1338251"/>
            <a:ext cx="8143875" cy="1588"/>
          </a:xfrm>
          <a:prstGeom prst="line">
            <a:avLst/>
          </a:prstGeom>
          <a:noFill/>
          <a:ln w="22225" algn="ctr">
            <a:solidFill>
              <a:srgbClr val="009900"/>
            </a:solidFill>
            <a:round/>
            <a:headEnd/>
            <a:tailEnd/>
          </a:ln>
        </p:spPr>
      </p:cxnSp>
      <p:pic>
        <p:nvPicPr>
          <p:cNvPr id="25" name="Picture 2" descr="C:\Users\Benutzer\Bilder privat\addz_logo_4C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1368152" cy="599723"/>
          </a:xfrm>
          <a:prstGeom prst="rect">
            <a:avLst/>
          </a:prstGeom>
          <a:noFill/>
        </p:spPr>
      </p:pic>
      <p:sp>
        <p:nvSpPr>
          <p:cNvPr id="16" name="Textfeld 15"/>
          <p:cNvSpPr txBox="1"/>
          <p:nvPr/>
        </p:nvSpPr>
        <p:spPr>
          <a:xfrm>
            <a:off x="1475656" y="1634024"/>
            <a:ext cx="3960440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de-DE" sz="2000" b="1" dirty="0" smtClean="0"/>
              <a:t>Verbindliche Vorgaben </a:t>
            </a:r>
          </a:p>
          <a:p>
            <a:r>
              <a:rPr lang="de-DE" sz="2000" dirty="0" smtClean="0"/>
              <a:t>	S3-Leitlinien</a:t>
            </a:r>
          </a:p>
          <a:p>
            <a:r>
              <a:rPr lang="de-DE" sz="2000" dirty="0" smtClean="0"/>
              <a:t>	Q-Indikatoren, -Kennzahlen</a:t>
            </a:r>
          </a:p>
        </p:txBody>
      </p:sp>
      <p:sp>
        <p:nvSpPr>
          <p:cNvPr id="26" name="Rechteck 25"/>
          <p:cNvSpPr/>
          <p:nvPr/>
        </p:nvSpPr>
        <p:spPr>
          <a:xfrm>
            <a:off x="1475656" y="3349441"/>
            <a:ext cx="2827634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de-DE" sz="2000" b="1" dirty="0" smtClean="0"/>
              <a:t>Durchdringungskontrolle</a:t>
            </a:r>
          </a:p>
          <a:p>
            <a:r>
              <a:rPr lang="de-DE" sz="2000" dirty="0" smtClean="0"/>
              <a:t>	Audit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6804248" y="1628800"/>
            <a:ext cx="2160240" cy="64633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DKG, </a:t>
            </a:r>
            <a:r>
              <a:rPr lang="de-DE" b="1" dirty="0" err="1" smtClean="0"/>
              <a:t>Leitlinenkommission</a:t>
            </a:r>
            <a:endParaRPr lang="de-DE" b="1" dirty="0"/>
          </a:p>
        </p:txBody>
      </p:sp>
      <p:sp>
        <p:nvSpPr>
          <p:cNvPr id="28" name="Textfeld 27"/>
          <p:cNvSpPr txBox="1"/>
          <p:nvPr/>
        </p:nvSpPr>
        <p:spPr>
          <a:xfrm>
            <a:off x="6804248" y="3347700"/>
            <a:ext cx="1440160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Onkozert</a:t>
            </a:r>
            <a:endParaRPr lang="de-DE" b="1" dirty="0"/>
          </a:p>
        </p:txBody>
      </p:sp>
      <p:cxnSp>
        <p:nvCxnSpPr>
          <p:cNvPr id="30" name="Gerade Verbindung mit Pfeil 29"/>
          <p:cNvCxnSpPr/>
          <p:nvPr/>
        </p:nvCxnSpPr>
        <p:spPr>
          <a:xfrm flipH="1">
            <a:off x="5580112" y="177281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H="1">
            <a:off x="5580112" y="350100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feil nach unten 32"/>
          <p:cNvSpPr/>
          <p:nvPr/>
        </p:nvSpPr>
        <p:spPr>
          <a:xfrm>
            <a:off x="2339752" y="2996952"/>
            <a:ext cx="50405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1475656" y="6093296"/>
            <a:ext cx="576064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Effektive Umsetzung der S3-Leitlinien</a:t>
            </a:r>
            <a:endParaRPr lang="de-DE" b="1" dirty="0"/>
          </a:p>
        </p:txBody>
      </p:sp>
      <p:sp>
        <p:nvSpPr>
          <p:cNvPr id="20" name="Pfeil nach unten 19"/>
          <p:cNvSpPr/>
          <p:nvPr/>
        </p:nvSpPr>
        <p:spPr>
          <a:xfrm>
            <a:off x="2123728" y="5517232"/>
            <a:ext cx="1008112" cy="43204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1475656" y="4449306"/>
            <a:ext cx="2880320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de-DE" sz="2000" b="1" dirty="0" err="1" smtClean="0"/>
              <a:t>Benchmarking</a:t>
            </a:r>
            <a:endParaRPr lang="de-DE" sz="2000" b="1" dirty="0" smtClean="0"/>
          </a:p>
          <a:p>
            <a:r>
              <a:rPr lang="de-DE" sz="2000" dirty="0" smtClean="0"/>
              <a:t>	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6804248" y="4447565"/>
            <a:ext cx="1440160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Onkozert</a:t>
            </a:r>
            <a:endParaRPr lang="de-DE" b="1" dirty="0"/>
          </a:p>
        </p:txBody>
      </p:sp>
      <p:cxnSp>
        <p:nvCxnSpPr>
          <p:cNvPr id="23" name="Gerade Verbindung mit Pfeil 22"/>
          <p:cNvCxnSpPr/>
          <p:nvPr/>
        </p:nvCxnSpPr>
        <p:spPr>
          <a:xfrm flipH="1">
            <a:off x="5580112" y="4600873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 animBg="1"/>
      <p:bldP spid="27" grpId="0" animBg="1"/>
      <p:bldP spid="28" grpId="0" animBg="1"/>
      <p:bldP spid="33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0372" t="20391" r="17613" b="5044"/>
          <a:stretch>
            <a:fillRect/>
          </a:stretch>
        </p:blipFill>
        <p:spPr bwMode="auto">
          <a:xfrm>
            <a:off x="1043608" y="-27384"/>
            <a:ext cx="7128792" cy="685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500034" y="285728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Benchmarking</a:t>
            </a:r>
            <a:r>
              <a:rPr lang="de-D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der Darmkrebszentren</a:t>
            </a:r>
          </a:p>
          <a:p>
            <a:pPr algn="ctr"/>
            <a:r>
              <a:rPr lang="de-D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Postoperative Mortalität</a:t>
            </a:r>
            <a:endParaRPr lang="de-DE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Picture 2" descr="C:\Users\Benutzer\Bilder privat\addz_logo_4C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20965"/>
            <a:ext cx="1203880" cy="527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enutzer\Bilder privat\Benchmark-2011\revision-Colon.JPG"/>
          <p:cNvPicPr>
            <a:picLocks noChangeAspect="1" noChangeArrowheads="1"/>
          </p:cNvPicPr>
          <p:nvPr/>
        </p:nvPicPr>
        <p:blipFill>
          <a:blip r:embed="rId2" cstate="print"/>
          <a:srcRect t="20528" b="36172"/>
          <a:stretch>
            <a:fillRect/>
          </a:stretch>
        </p:blipFill>
        <p:spPr bwMode="auto">
          <a:xfrm rot="10800000">
            <a:off x="1619672" y="1584175"/>
            <a:ext cx="5904656" cy="4293096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3203848" y="208823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Revisionsoperationen Kolon</a:t>
            </a:r>
            <a:endParaRPr lang="de-DE" b="1" dirty="0"/>
          </a:p>
        </p:txBody>
      </p:sp>
      <p:cxnSp>
        <p:nvCxnSpPr>
          <p:cNvPr id="7" name="Gerade Verbindung 7"/>
          <p:cNvCxnSpPr>
            <a:cxnSpLocks noChangeShapeType="1"/>
          </p:cNvCxnSpPr>
          <p:nvPr/>
        </p:nvCxnSpPr>
        <p:spPr bwMode="auto">
          <a:xfrm>
            <a:off x="395536" y="1052736"/>
            <a:ext cx="8143875" cy="1588"/>
          </a:xfrm>
          <a:prstGeom prst="line">
            <a:avLst/>
          </a:prstGeom>
          <a:noFill/>
          <a:ln w="22225" algn="ctr">
            <a:solidFill>
              <a:srgbClr val="009900"/>
            </a:solidFill>
            <a:round/>
            <a:headEnd/>
            <a:tailEnd/>
          </a:ln>
        </p:spPr>
      </p:cxnSp>
      <p:sp>
        <p:nvSpPr>
          <p:cNvPr id="8" name="Rechteck 7"/>
          <p:cNvSpPr/>
          <p:nvPr/>
        </p:nvSpPr>
        <p:spPr>
          <a:xfrm>
            <a:off x="1484794" y="188640"/>
            <a:ext cx="5573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Zentrumspezifischer </a:t>
            </a:r>
            <a:r>
              <a:rPr lang="de-DE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Benchmarkingbericht</a:t>
            </a:r>
            <a:endParaRPr lang="de-DE" sz="2400" dirty="0"/>
          </a:p>
        </p:txBody>
      </p:sp>
      <p:pic>
        <p:nvPicPr>
          <p:cNvPr id="11" name="Picture 2" descr="C:\Users\Benutzer\Bilder privat\addz_logo_4C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1368152" cy="599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7"/>
          <p:cNvCxnSpPr>
            <a:cxnSpLocks noChangeShapeType="1"/>
          </p:cNvCxnSpPr>
          <p:nvPr/>
        </p:nvCxnSpPr>
        <p:spPr bwMode="auto">
          <a:xfrm>
            <a:off x="395536" y="908720"/>
            <a:ext cx="8143875" cy="1588"/>
          </a:xfrm>
          <a:prstGeom prst="line">
            <a:avLst/>
          </a:prstGeom>
          <a:noFill/>
          <a:ln w="22225" algn="ctr">
            <a:solidFill>
              <a:srgbClr val="009900"/>
            </a:solidFill>
            <a:round/>
            <a:headEnd/>
            <a:tailEnd/>
          </a:ln>
        </p:spPr>
      </p:cxnSp>
      <p:sp>
        <p:nvSpPr>
          <p:cNvPr id="8" name="Rechteck 7"/>
          <p:cNvSpPr/>
          <p:nvPr/>
        </p:nvSpPr>
        <p:spPr>
          <a:xfrm>
            <a:off x="2926220" y="188640"/>
            <a:ext cx="2690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Gesamtbeurteilung</a:t>
            </a:r>
            <a:endParaRPr lang="de-DE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2" descr="C:\Users\Benutzer\Bilder privat\addz_logo_4C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1368152" cy="599723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9741" t="13746" r="9935" b="9473"/>
          <a:stretch>
            <a:fillRect/>
          </a:stretch>
        </p:blipFill>
        <p:spPr bwMode="auto">
          <a:xfrm>
            <a:off x="539552" y="1186311"/>
            <a:ext cx="7416824" cy="567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>
            <a:cxnSpLocks noChangeShapeType="1"/>
          </p:cNvCxnSpPr>
          <p:nvPr/>
        </p:nvCxnSpPr>
        <p:spPr bwMode="auto">
          <a:xfrm>
            <a:off x="428596" y="928670"/>
            <a:ext cx="8143875" cy="1588"/>
          </a:xfrm>
          <a:prstGeom prst="line">
            <a:avLst/>
          </a:prstGeom>
          <a:noFill/>
          <a:ln w="22225" algn="ctr">
            <a:solidFill>
              <a:srgbClr val="009900"/>
            </a:solidFill>
            <a:round/>
            <a:headEnd/>
            <a:tailEnd/>
          </a:ln>
        </p:spPr>
      </p:cxnSp>
      <p:sp>
        <p:nvSpPr>
          <p:cNvPr id="9" name="Textfeld 8"/>
          <p:cNvSpPr txBox="1"/>
          <p:nvPr/>
        </p:nvSpPr>
        <p:spPr>
          <a:xfrm>
            <a:off x="428596" y="214290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Darmzentren = bessere Ergebnisqualität?</a:t>
            </a:r>
            <a:endParaRPr lang="de-DE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PDCA-Zykl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14422"/>
            <a:ext cx="6067428" cy="403812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1928794" y="5643578"/>
            <a:ext cx="500066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Einstieg in kontinuierliche Verbesserung !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5868144" y="220486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S3-Leitlinien, Erhebungsbogen 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-468560" y="399577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Kennzahlen</a:t>
            </a:r>
          </a:p>
          <a:p>
            <a:pPr algn="ctr"/>
            <a:r>
              <a:rPr lang="de-DE" b="1" dirty="0" err="1" smtClean="0"/>
              <a:t>Benchmarking</a:t>
            </a:r>
            <a:endParaRPr lang="de-DE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-180528" y="256490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Audit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395536" y="2060848"/>
            <a:ext cx="828675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2000" b="1" dirty="0">
                <a:solidFill>
                  <a:srgbClr val="20589C"/>
                </a:solidFill>
                <a:latin typeface="Verdana" pitchFamily="34" charset="0"/>
              </a:rPr>
              <a:t>Anteil Patienten </a:t>
            </a:r>
            <a:r>
              <a:rPr lang="de-DE" sz="2000" b="1" dirty="0" smtClean="0">
                <a:solidFill>
                  <a:srgbClr val="20589C"/>
                </a:solidFill>
                <a:latin typeface="Verdana" pitchFamily="34" charset="0"/>
              </a:rPr>
              <a:t>12 &lt; Lymphknoten</a:t>
            </a:r>
            <a:endParaRPr lang="de-DE" sz="2000" b="1" dirty="0">
              <a:solidFill>
                <a:srgbClr val="20589C"/>
              </a:solidFill>
              <a:latin typeface="Verdana" pitchFamily="34" charset="0"/>
            </a:endParaRPr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4714875" y="2636912"/>
            <a:ext cx="4286250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2000" b="1">
                <a:solidFill>
                  <a:srgbClr val="20589C"/>
                </a:solidFill>
                <a:latin typeface="Verdana" pitchFamily="34" charset="0"/>
              </a:rPr>
              <a:t>nach zertifiziertem Zentrum</a:t>
            </a:r>
            <a:br>
              <a:rPr lang="de-DE" sz="2000" b="1">
                <a:solidFill>
                  <a:srgbClr val="20589C"/>
                </a:solidFill>
                <a:latin typeface="Verdana" pitchFamily="34" charset="0"/>
              </a:rPr>
            </a:br>
            <a:r>
              <a:rPr lang="de-DE" sz="1400">
                <a:solidFill>
                  <a:srgbClr val="20589C"/>
                </a:solidFill>
                <a:latin typeface="Verdana" pitchFamily="34" charset="0"/>
              </a:rPr>
              <a:t>94,5%, 160 Standorte</a:t>
            </a:r>
            <a:r>
              <a:rPr lang="de-DE" sz="2000" b="1">
                <a:solidFill>
                  <a:srgbClr val="20589C"/>
                </a:solidFill>
                <a:latin typeface="Verdana" pitchFamily="34" charset="0"/>
              </a:rPr>
              <a:t/>
            </a:r>
            <a:br>
              <a:rPr lang="de-DE" sz="2000" b="1">
                <a:solidFill>
                  <a:srgbClr val="20589C"/>
                </a:solidFill>
                <a:latin typeface="Verdana" pitchFamily="34" charset="0"/>
              </a:rPr>
            </a:br>
            <a:endParaRPr lang="de-DE" sz="2000" b="1">
              <a:solidFill>
                <a:srgbClr val="20589C"/>
              </a:solidFill>
              <a:latin typeface="Verdana" pitchFamily="34" charset="0"/>
            </a:endParaRPr>
          </a:p>
        </p:txBody>
      </p: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935386"/>
            <a:ext cx="4286250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Rectangle 2"/>
          <p:cNvSpPr>
            <a:spLocks noChangeArrowheads="1"/>
          </p:cNvSpPr>
          <p:nvPr/>
        </p:nvSpPr>
        <p:spPr bwMode="auto">
          <a:xfrm>
            <a:off x="142875" y="2636912"/>
            <a:ext cx="4572000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2000" b="1">
                <a:solidFill>
                  <a:srgbClr val="20589C"/>
                </a:solidFill>
                <a:latin typeface="Verdana" pitchFamily="34" charset="0"/>
              </a:rPr>
              <a:t>nach Klinischem Register</a:t>
            </a:r>
            <a:endParaRPr lang="de-DE" sz="3200" b="1">
              <a:solidFill>
                <a:srgbClr val="20589C"/>
              </a:solidFill>
              <a:latin typeface="Verdana" pitchFamily="34" charset="0"/>
            </a:endParaRPr>
          </a:p>
          <a:p>
            <a:pPr algn="ctr" eaLnBrk="0" hangingPunct="0"/>
            <a:r>
              <a:rPr lang="de-DE" sz="1400">
                <a:solidFill>
                  <a:srgbClr val="20589C"/>
                </a:solidFill>
                <a:latin typeface="Verdana" pitchFamily="34" charset="0"/>
              </a:rPr>
              <a:t>91,6%, N=12 863</a:t>
            </a:r>
          </a:p>
          <a:p>
            <a:pPr algn="ctr" eaLnBrk="0" hangingPunct="0"/>
            <a:endParaRPr lang="de-DE" sz="2000" b="1">
              <a:solidFill>
                <a:srgbClr val="20589C"/>
              </a:solidFill>
              <a:latin typeface="Verdana" pitchFamily="34" charset="0"/>
            </a:endParaRPr>
          </a:p>
        </p:txBody>
      </p:sp>
      <p:pic>
        <p:nvPicPr>
          <p:cNvPr id="61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64011"/>
            <a:ext cx="435768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Gerade Verbindung 9"/>
          <p:cNvCxnSpPr>
            <a:cxnSpLocks noChangeShapeType="1"/>
          </p:cNvCxnSpPr>
          <p:nvPr/>
        </p:nvCxnSpPr>
        <p:spPr bwMode="auto">
          <a:xfrm>
            <a:off x="467544" y="980728"/>
            <a:ext cx="8143875" cy="1588"/>
          </a:xfrm>
          <a:prstGeom prst="line">
            <a:avLst/>
          </a:prstGeom>
          <a:noFill/>
          <a:ln w="22225" algn="ctr">
            <a:solidFill>
              <a:srgbClr val="009900"/>
            </a:solidFill>
            <a:round/>
            <a:headEnd/>
            <a:tailEnd/>
          </a:ln>
        </p:spPr>
      </p:cxnSp>
      <p:sp>
        <p:nvSpPr>
          <p:cNvPr id="11" name="Textfeld 10"/>
          <p:cNvSpPr txBox="1"/>
          <p:nvPr/>
        </p:nvSpPr>
        <p:spPr>
          <a:xfrm>
            <a:off x="428596" y="214290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Darmkrebszentrum - bessere Ergebnisqualität?</a:t>
            </a:r>
            <a:endParaRPr lang="de-DE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2" descr="C:\Users\Benutzer\Bilder privat\addz_logo_4C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7384"/>
            <a:ext cx="1368152" cy="599723"/>
          </a:xfrm>
          <a:prstGeom prst="rect">
            <a:avLst/>
          </a:prstGeom>
          <a:noFill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/>
          <a:srcRect l="2751" t="22538" r="1963" b="66321"/>
          <a:stretch>
            <a:fillRect/>
          </a:stretch>
        </p:blipFill>
        <p:spPr bwMode="auto">
          <a:xfrm>
            <a:off x="971600" y="1124744"/>
            <a:ext cx="7344816" cy="68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feld 13"/>
          <p:cNvSpPr txBox="1"/>
          <p:nvPr/>
        </p:nvSpPr>
        <p:spPr>
          <a:xfrm>
            <a:off x="6407696" y="6381328"/>
            <a:ext cx="273630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Klinkhammer</a:t>
            </a:r>
            <a:r>
              <a:rPr lang="de-DE" sz="1200" dirty="0" smtClean="0"/>
              <a:t>-Schalke DKK 2012</a:t>
            </a:r>
            <a:endParaRPr lang="de-DE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57188" y="2001093"/>
            <a:ext cx="82867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2000" b="1">
                <a:solidFill>
                  <a:srgbClr val="20589C"/>
                </a:solidFill>
                <a:latin typeface="Verdana" pitchFamily="34" charset="0"/>
              </a:rPr>
              <a:t>Anteil lokale R0-Resektionen  - Kolonkarzinom</a:t>
            </a: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4714875" y="2777380"/>
            <a:ext cx="4214813" cy="614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2000" b="1">
                <a:solidFill>
                  <a:srgbClr val="20589C"/>
                </a:solidFill>
                <a:latin typeface="Verdana" pitchFamily="34" charset="0"/>
              </a:rPr>
              <a:t>nach zertifiziertem Zentrum</a:t>
            </a:r>
            <a:br>
              <a:rPr lang="de-DE" sz="2000" b="1">
                <a:solidFill>
                  <a:srgbClr val="20589C"/>
                </a:solidFill>
                <a:latin typeface="Verdana" pitchFamily="34" charset="0"/>
              </a:rPr>
            </a:br>
            <a:r>
              <a:rPr lang="de-DE" sz="1400">
                <a:solidFill>
                  <a:srgbClr val="20589C"/>
                </a:solidFill>
                <a:latin typeface="Verdana" pitchFamily="34" charset="0"/>
              </a:rPr>
              <a:t>95,6%, 161 Standorte</a:t>
            </a:r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352055"/>
            <a:ext cx="4229100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2"/>
          <p:cNvSpPr>
            <a:spLocks noChangeArrowheads="1"/>
          </p:cNvSpPr>
          <p:nvPr/>
        </p:nvSpPr>
        <p:spPr bwMode="auto">
          <a:xfrm>
            <a:off x="214313" y="2786905"/>
            <a:ext cx="4429125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2000" b="1">
                <a:solidFill>
                  <a:srgbClr val="20589C"/>
                </a:solidFill>
                <a:latin typeface="Verdana" pitchFamily="34" charset="0"/>
              </a:rPr>
              <a:t>nach Klinischem Register</a:t>
            </a:r>
            <a:endParaRPr lang="de-DE" sz="3200" b="1">
              <a:solidFill>
                <a:srgbClr val="20589C"/>
              </a:solidFill>
              <a:latin typeface="Verdana" pitchFamily="34" charset="0"/>
            </a:endParaRPr>
          </a:p>
          <a:p>
            <a:pPr algn="ctr" eaLnBrk="0" hangingPunct="0"/>
            <a:r>
              <a:rPr lang="de-DE" sz="1400">
                <a:solidFill>
                  <a:srgbClr val="20589C"/>
                </a:solidFill>
                <a:latin typeface="Verdana" pitchFamily="34" charset="0"/>
              </a:rPr>
              <a:t>85,4%, N=9395</a:t>
            </a:r>
          </a:p>
          <a:p>
            <a:pPr algn="ctr" eaLnBrk="0" hangingPunct="0"/>
            <a:endParaRPr lang="de-DE" sz="2000" b="1">
              <a:solidFill>
                <a:srgbClr val="20589C"/>
              </a:solidFill>
              <a:latin typeface="Verdana" pitchFamily="34" charset="0"/>
            </a:endParaRPr>
          </a:p>
        </p:txBody>
      </p:sp>
      <p:pic>
        <p:nvPicPr>
          <p:cNvPr id="410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3709243"/>
            <a:ext cx="40005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Gerade Verbindung 9"/>
          <p:cNvCxnSpPr>
            <a:cxnSpLocks noChangeShapeType="1"/>
          </p:cNvCxnSpPr>
          <p:nvPr/>
        </p:nvCxnSpPr>
        <p:spPr bwMode="auto">
          <a:xfrm>
            <a:off x="428596" y="928670"/>
            <a:ext cx="8143875" cy="1588"/>
          </a:xfrm>
          <a:prstGeom prst="line">
            <a:avLst/>
          </a:prstGeom>
          <a:noFill/>
          <a:ln w="22225" algn="ctr">
            <a:solidFill>
              <a:srgbClr val="009900"/>
            </a:solidFill>
            <a:round/>
            <a:headEnd/>
            <a:tailEnd/>
          </a:ln>
        </p:spPr>
      </p:cxnSp>
      <p:sp>
        <p:nvSpPr>
          <p:cNvPr id="11" name="Textfeld 10"/>
          <p:cNvSpPr txBox="1"/>
          <p:nvPr/>
        </p:nvSpPr>
        <p:spPr>
          <a:xfrm>
            <a:off x="428596" y="214290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Darmkrebszentrum - bessere Ergebnisqualität?</a:t>
            </a:r>
            <a:endParaRPr lang="de-DE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2" descr="C:\Users\Benutzer\Bilder privat\addz_logo_4C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7384"/>
            <a:ext cx="1368152" cy="599723"/>
          </a:xfrm>
          <a:prstGeom prst="rect">
            <a:avLst/>
          </a:prstGeom>
          <a:noFill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/>
          <a:srcRect l="2751" t="22538" r="1963" b="66321"/>
          <a:stretch>
            <a:fillRect/>
          </a:stretch>
        </p:blipFill>
        <p:spPr bwMode="auto">
          <a:xfrm>
            <a:off x="971600" y="1124744"/>
            <a:ext cx="7344816" cy="68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>
            <a:cxnSpLocks noChangeShapeType="1"/>
          </p:cNvCxnSpPr>
          <p:nvPr/>
        </p:nvCxnSpPr>
        <p:spPr bwMode="auto">
          <a:xfrm>
            <a:off x="428596" y="928670"/>
            <a:ext cx="8143875" cy="1588"/>
          </a:xfrm>
          <a:prstGeom prst="line">
            <a:avLst/>
          </a:prstGeom>
          <a:noFill/>
          <a:ln w="22225" algn="ctr">
            <a:solidFill>
              <a:srgbClr val="009900"/>
            </a:solidFill>
            <a:round/>
            <a:headEnd/>
            <a:tailEnd/>
          </a:ln>
        </p:spPr>
      </p:cxnSp>
      <p:sp>
        <p:nvSpPr>
          <p:cNvPr id="9" name="Textfeld 8"/>
          <p:cNvSpPr txBox="1"/>
          <p:nvPr/>
        </p:nvSpPr>
        <p:spPr>
          <a:xfrm>
            <a:off x="428596" y="214290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Darmkrebszentrum - bessere Ergebnisqualität?</a:t>
            </a:r>
            <a:endParaRPr lang="de-DE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5704" t="10872" r="3932" b="14844"/>
          <a:stretch>
            <a:fillRect/>
          </a:stretch>
        </p:blipFill>
        <p:spPr bwMode="auto">
          <a:xfrm>
            <a:off x="323528" y="1223453"/>
            <a:ext cx="8280920" cy="544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/>
        </p:nvSpPr>
        <p:spPr>
          <a:xfrm>
            <a:off x="5508104" y="6569968"/>
            <a:ext cx="273630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Klinkhammer</a:t>
            </a:r>
            <a:r>
              <a:rPr lang="de-DE" sz="1200" dirty="0" smtClean="0"/>
              <a:t>-Schalke DKK 2012</a:t>
            </a:r>
            <a:endParaRPr lang="de-DE" sz="1200" dirty="0"/>
          </a:p>
        </p:txBody>
      </p:sp>
      <p:pic>
        <p:nvPicPr>
          <p:cNvPr id="10" name="Picture 2" descr="C:\Users\Benutzer\Bilder privat\addz_logo_4C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1368152" cy="599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Benutzer\Bilder privat\addz_logo_4C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5681" cy="57233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714488"/>
            <a:ext cx="6185603" cy="462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6357950" y="6286520"/>
            <a:ext cx="185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Paulson Ann </a:t>
            </a:r>
            <a:r>
              <a:rPr lang="de-DE" sz="1200" dirty="0" err="1" smtClean="0"/>
              <a:t>Surg</a:t>
            </a:r>
            <a:r>
              <a:rPr lang="de-DE" sz="1200" dirty="0" smtClean="0"/>
              <a:t> 2008</a:t>
            </a:r>
            <a:endParaRPr lang="de-DE" sz="1200" dirty="0"/>
          </a:p>
        </p:txBody>
      </p:sp>
      <p:sp>
        <p:nvSpPr>
          <p:cNvPr id="7" name="Textfeld 8"/>
          <p:cNvSpPr txBox="1">
            <a:spLocks noChangeArrowheads="1"/>
          </p:cNvSpPr>
          <p:nvPr/>
        </p:nvSpPr>
        <p:spPr bwMode="auto">
          <a:xfrm>
            <a:off x="7643834" y="6611937"/>
            <a:ext cx="17145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 b="1" dirty="0">
                <a:solidFill>
                  <a:schemeClr val="tx1"/>
                </a:solidFill>
              </a:rPr>
              <a:t>Kliniken Nagold</a:t>
            </a:r>
          </a:p>
        </p:txBody>
      </p:sp>
      <p:cxnSp>
        <p:nvCxnSpPr>
          <p:cNvPr id="8" name="Gerade Verbindung 7"/>
          <p:cNvCxnSpPr>
            <a:cxnSpLocks noChangeShapeType="1"/>
          </p:cNvCxnSpPr>
          <p:nvPr/>
        </p:nvCxnSpPr>
        <p:spPr bwMode="auto">
          <a:xfrm>
            <a:off x="428596" y="928670"/>
            <a:ext cx="8143875" cy="1588"/>
          </a:xfrm>
          <a:prstGeom prst="line">
            <a:avLst/>
          </a:prstGeom>
          <a:noFill/>
          <a:ln w="22225" algn="ctr">
            <a:solidFill>
              <a:srgbClr val="009900"/>
            </a:solidFill>
            <a:round/>
            <a:headEnd/>
            <a:tailEnd/>
          </a:ln>
        </p:spPr>
      </p:cxnSp>
      <p:sp>
        <p:nvSpPr>
          <p:cNvPr id="9" name="Textfeld 8"/>
          <p:cNvSpPr txBox="1"/>
          <p:nvPr/>
        </p:nvSpPr>
        <p:spPr>
          <a:xfrm>
            <a:off x="1043608" y="332656"/>
            <a:ext cx="70237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Zentrenbildung</a:t>
            </a:r>
            <a:r>
              <a:rPr lang="de-D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 den USA (National </a:t>
            </a:r>
            <a:r>
              <a:rPr lang="de-DE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Cancer</a:t>
            </a:r>
            <a:r>
              <a:rPr lang="de-D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Institute)</a:t>
            </a:r>
            <a:endParaRPr lang="de-DE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555776" y="1052736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Überleben mit Kolonkarzinom</a:t>
            </a:r>
            <a:br>
              <a:rPr lang="de-DE" b="1" dirty="0" smtClean="0"/>
            </a:br>
            <a:r>
              <a:rPr lang="de-DE" b="1" dirty="0" smtClean="0"/>
              <a:t> NCI vs. Non - NCI</a:t>
            </a:r>
            <a:endParaRPr lang="de-DE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2915816" y="335699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P&lt;0,003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2771800" y="5661248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P&lt;0,001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5868144" y="335699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P&lt;0,001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6012160" y="5301208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P&lt;0,05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4591"/>
          <a:stretch>
            <a:fillRect/>
          </a:stretch>
        </p:blipFill>
        <p:spPr bwMode="auto">
          <a:xfrm>
            <a:off x="4427984" y="2009802"/>
            <a:ext cx="4176464" cy="443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r="26703"/>
          <a:stretch>
            <a:fillRect/>
          </a:stretch>
        </p:blipFill>
        <p:spPr bwMode="auto">
          <a:xfrm>
            <a:off x="-36512" y="2132856"/>
            <a:ext cx="396044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l="2751" t="22538" r="1963" b="66321"/>
          <a:stretch>
            <a:fillRect/>
          </a:stretch>
        </p:blipFill>
        <p:spPr bwMode="auto">
          <a:xfrm>
            <a:off x="899592" y="1124744"/>
            <a:ext cx="7128792" cy="66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6073749" y="6536377"/>
            <a:ext cx="21706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Klinkhammer-Schalke DKK 2012</a:t>
            </a:r>
            <a:endParaRPr lang="de-DE" sz="1200" dirty="0"/>
          </a:p>
        </p:txBody>
      </p:sp>
      <p:sp>
        <p:nvSpPr>
          <p:cNvPr id="8" name="Textfeld 7"/>
          <p:cNvSpPr txBox="1"/>
          <p:nvPr/>
        </p:nvSpPr>
        <p:spPr>
          <a:xfrm>
            <a:off x="3707904" y="36450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R0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707904" y="38610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k.A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707904" y="457183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RX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707904" y="493187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R1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3707904" y="543593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R2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8244408" y="357301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R0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8244408" y="406778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k.A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8244408" y="464384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RX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8244408" y="48598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R1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8244408" y="53639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R2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-36512" y="1988840"/>
            <a:ext cx="42484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/>
              <a:t>Rektum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1600" dirty="0" smtClean="0"/>
              <a:t>Gesamtüberleben nach R-Status</a:t>
            </a:r>
            <a:endParaRPr lang="de-DE" sz="1600" dirty="0"/>
          </a:p>
        </p:txBody>
      </p:sp>
      <p:sp>
        <p:nvSpPr>
          <p:cNvPr id="20" name="Textfeld 19"/>
          <p:cNvSpPr txBox="1"/>
          <p:nvPr/>
        </p:nvSpPr>
        <p:spPr>
          <a:xfrm>
            <a:off x="4499992" y="1990581"/>
            <a:ext cx="42484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/>
              <a:t>Kolon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1600" dirty="0" smtClean="0"/>
              <a:t>Gesamtüberleben nach R-Status</a:t>
            </a:r>
            <a:endParaRPr lang="de-DE" sz="1600" dirty="0"/>
          </a:p>
        </p:txBody>
      </p:sp>
      <p:cxnSp>
        <p:nvCxnSpPr>
          <p:cNvPr id="23" name="Gerade Verbindung 22"/>
          <p:cNvCxnSpPr>
            <a:cxnSpLocks noChangeShapeType="1"/>
          </p:cNvCxnSpPr>
          <p:nvPr/>
        </p:nvCxnSpPr>
        <p:spPr bwMode="auto">
          <a:xfrm>
            <a:off x="395536" y="836712"/>
            <a:ext cx="8143875" cy="1588"/>
          </a:xfrm>
          <a:prstGeom prst="line">
            <a:avLst/>
          </a:prstGeom>
          <a:noFill/>
          <a:ln w="22225" algn="ctr">
            <a:solidFill>
              <a:srgbClr val="009900"/>
            </a:solidFill>
            <a:round/>
            <a:headEnd/>
            <a:tailEnd/>
          </a:ln>
        </p:spPr>
      </p:cxnSp>
      <p:pic>
        <p:nvPicPr>
          <p:cNvPr id="25" name="Picture 2" descr="C:\Users\Benutzer\Bilder privat\addz_logo_4C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20965"/>
            <a:ext cx="1368152" cy="599723"/>
          </a:xfrm>
          <a:prstGeom prst="rect">
            <a:avLst/>
          </a:prstGeom>
          <a:noFill/>
        </p:spPr>
      </p:pic>
      <p:sp>
        <p:nvSpPr>
          <p:cNvPr id="26" name="Textfeld 25"/>
          <p:cNvSpPr txBox="1"/>
          <p:nvPr/>
        </p:nvSpPr>
        <p:spPr>
          <a:xfrm>
            <a:off x="428596" y="214290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Darmkrebszentrum - bessere Ergebnisqualität?</a:t>
            </a:r>
            <a:endParaRPr lang="de-DE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8"/>
          <p:cNvSpPr txBox="1">
            <a:spLocks noChangeArrowheads="1"/>
          </p:cNvSpPr>
          <p:nvPr/>
        </p:nvSpPr>
        <p:spPr bwMode="auto">
          <a:xfrm>
            <a:off x="7643834" y="6611937"/>
            <a:ext cx="17145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 b="1" dirty="0">
                <a:solidFill>
                  <a:schemeClr val="tx1"/>
                </a:solidFill>
              </a:rPr>
              <a:t>Kliniken Nagold</a:t>
            </a:r>
          </a:p>
        </p:txBody>
      </p:sp>
      <p:cxnSp>
        <p:nvCxnSpPr>
          <p:cNvPr id="8" name="Gerade Verbindung 7"/>
          <p:cNvCxnSpPr>
            <a:cxnSpLocks noChangeShapeType="1"/>
          </p:cNvCxnSpPr>
          <p:nvPr/>
        </p:nvCxnSpPr>
        <p:spPr bwMode="auto">
          <a:xfrm>
            <a:off x="428596" y="928670"/>
            <a:ext cx="8143875" cy="1588"/>
          </a:xfrm>
          <a:prstGeom prst="line">
            <a:avLst/>
          </a:prstGeom>
          <a:noFill/>
          <a:ln w="22225" algn="ctr">
            <a:solidFill>
              <a:srgbClr val="009900"/>
            </a:solidFill>
            <a:round/>
            <a:headEnd/>
            <a:tailEnd/>
          </a:ln>
        </p:spPr>
      </p:cxnSp>
      <p:sp>
        <p:nvSpPr>
          <p:cNvPr id="9" name="Textfeld 8"/>
          <p:cNvSpPr txBox="1"/>
          <p:nvPr/>
        </p:nvSpPr>
        <p:spPr>
          <a:xfrm>
            <a:off x="428596" y="214290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Darmkrebszentrum - bessere Ergebnisqualität?</a:t>
            </a:r>
            <a:endParaRPr lang="de-DE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607" t="10793" r="3438" b="12427"/>
          <a:stretch>
            <a:fillRect/>
          </a:stretch>
        </p:blipFill>
        <p:spPr bwMode="auto">
          <a:xfrm>
            <a:off x="400567" y="953344"/>
            <a:ext cx="8743433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/>
        </p:nvSpPr>
        <p:spPr>
          <a:xfrm>
            <a:off x="5580112" y="6453336"/>
            <a:ext cx="273630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Klinkhammer</a:t>
            </a:r>
            <a:r>
              <a:rPr lang="de-DE" sz="1200" dirty="0" smtClean="0"/>
              <a:t>-Schalke DKK 2012</a:t>
            </a:r>
            <a:endParaRPr lang="de-DE" sz="1200" dirty="0"/>
          </a:p>
        </p:txBody>
      </p:sp>
      <p:pic>
        <p:nvPicPr>
          <p:cNvPr id="10" name="Picture 2" descr="C:\Users\Benutzer\Bilder privat\addz_logo_4C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1368152" cy="599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>
            <a:cxnSpLocks noChangeShapeType="1"/>
          </p:cNvCxnSpPr>
          <p:nvPr/>
        </p:nvCxnSpPr>
        <p:spPr bwMode="auto">
          <a:xfrm>
            <a:off x="428596" y="928670"/>
            <a:ext cx="8143875" cy="1588"/>
          </a:xfrm>
          <a:prstGeom prst="line">
            <a:avLst/>
          </a:prstGeom>
          <a:noFill/>
          <a:ln w="22225" algn="ctr">
            <a:solidFill>
              <a:srgbClr val="009900"/>
            </a:solidFill>
            <a:round/>
            <a:headEnd/>
            <a:tailEnd/>
          </a:ln>
        </p:spPr>
      </p:cxnSp>
      <p:sp>
        <p:nvSpPr>
          <p:cNvPr id="8" name="Textfeld 7"/>
          <p:cNvSpPr txBox="1"/>
          <p:nvPr/>
        </p:nvSpPr>
        <p:spPr>
          <a:xfrm>
            <a:off x="428596" y="214290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Management von Lebermetastasen</a:t>
            </a:r>
            <a:endParaRPr lang="de-DE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214546" y="371475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70C0"/>
                </a:solidFill>
              </a:rPr>
              <a:t>43,5%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357950" y="371475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70C0"/>
                </a:solidFill>
              </a:rPr>
              <a:t>56,5%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286116" y="1648414"/>
            <a:ext cx="2714644" cy="92333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1086</a:t>
            </a:r>
            <a:br>
              <a:rPr lang="de-DE" dirty="0" smtClean="0"/>
            </a:br>
            <a:r>
              <a:rPr lang="de-DE" dirty="0" smtClean="0"/>
              <a:t>Pat mit Lebermetastasen bei KRK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1928794" y="3071810"/>
            <a:ext cx="1428760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Metachron</a:t>
            </a:r>
            <a:br>
              <a:rPr lang="de-DE" dirty="0" smtClean="0"/>
            </a:br>
            <a:r>
              <a:rPr lang="de-DE" dirty="0" smtClean="0"/>
              <a:t>310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6000760" y="3068421"/>
            <a:ext cx="1428760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Synchron</a:t>
            </a:r>
            <a:br>
              <a:rPr lang="de-DE" dirty="0" smtClean="0"/>
            </a:br>
            <a:r>
              <a:rPr lang="de-DE" dirty="0" smtClean="0"/>
              <a:t>776</a:t>
            </a:r>
            <a:endParaRPr lang="de-DE" dirty="0"/>
          </a:p>
        </p:txBody>
      </p:sp>
      <p:cxnSp>
        <p:nvCxnSpPr>
          <p:cNvPr id="29" name="Form 28"/>
          <p:cNvCxnSpPr>
            <a:stCxn id="21" idx="1"/>
            <a:endCxn id="22" idx="0"/>
          </p:cNvCxnSpPr>
          <p:nvPr/>
        </p:nvCxnSpPr>
        <p:spPr>
          <a:xfrm rot="10800000" flipV="1">
            <a:off x="2643174" y="2110078"/>
            <a:ext cx="642942" cy="96173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Form 30"/>
          <p:cNvCxnSpPr>
            <a:stCxn id="21" idx="3"/>
            <a:endCxn id="23" idx="0"/>
          </p:cNvCxnSpPr>
          <p:nvPr/>
        </p:nvCxnSpPr>
        <p:spPr>
          <a:xfrm>
            <a:off x="6000760" y="2110079"/>
            <a:ext cx="714380" cy="95834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2123728" y="1071546"/>
            <a:ext cx="5305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Klinische Krebsregister Brandenburg-Database 2008</a:t>
            </a:r>
            <a:endParaRPr lang="de-DE" b="1" dirty="0"/>
          </a:p>
        </p:txBody>
      </p:sp>
      <p:sp>
        <p:nvSpPr>
          <p:cNvPr id="34" name="Textfeld 33"/>
          <p:cNvSpPr txBox="1"/>
          <p:nvPr/>
        </p:nvSpPr>
        <p:spPr>
          <a:xfrm>
            <a:off x="2857488" y="5068685"/>
            <a:ext cx="1785950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Leberresektion</a:t>
            </a:r>
            <a:br>
              <a:rPr lang="de-DE" dirty="0" smtClean="0"/>
            </a:br>
            <a:r>
              <a:rPr lang="de-DE" dirty="0" smtClean="0"/>
              <a:t>96</a:t>
            </a:r>
            <a:endParaRPr lang="de-DE" dirty="0"/>
          </a:p>
        </p:txBody>
      </p:sp>
      <p:sp>
        <p:nvSpPr>
          <p:cNvPr id="40" name="Textfeld 39"/>
          <p:cNvSpPr txBox="1"/>
          <p:nvPr/>
        </p:nvSpPr>
        <p:spPr>
          <a:xfrm>
            <a:off x="4714876" y="5068685"/>
            <a:ext cx="1785950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Konservativ</a:t>
            </a:r>
            <a:br>
              <a:rPr lang="de-DE" dirty="0" smtClean="0"/>
            </a:br>
            <a:r>
              <a:rPr lang="de-DE" dirty="0" smtClean="0"/>
              <a:t>990</a:t>
            </a:r>
            <a:endParaRPr lang="de-DE" dirty="0"/>
          </a:p>
        </p:txBody>
      </p:sp>
      <p:grpSp>
        <p:nvGrpSpPr>
          <p:cNvPr id="2" name="Gruppieren 46"/>
          <p:cNvGrpSpPr/>
          <p:nvPr/>
        </p:nvGrpSpPr>
        <p:grpSpPr>
          <a:xfrm>
            <a:off x="3857620" y="3786190"/>
            <a:ext cx="1571635" cy="857256"/>
            <a:chOff x="4071935" y="3786190"/>
            <a:chExt cx="1571635" cy="857256"/>
          </a:xfrm>
        </p:grpSpPr>
        <p:sp>
          <p:nvSpPr>
            <p:cNvPr id="45" name="Nach oben gebogener Pfeil 44"/>
            <p:cNvSpPr/>
            <p:nvPr/>
          </p:nvSpPr>
          <p:spPr>
            <a:xfrm rot="10800000">
              <a:off x="4643438" y="3786190"/>
              <a:ext cx="1000132" cy="857256"/>
            </a:xfrm>
            <a:prstGeom prst="bentUp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Nach oben gebogener Pfeil 45"/>
            <p:cNvSpPr/>
            <p:nvPr/>
          </p:nvSpPr>
          <p:spPr>
            <a:xfrm rot="10800000" flipH="1">
              <a:off x="4071935" y="3786190"/>
              <a:ext cx="1000132" cy="857256"/>
            </a:xfrm>
            <a:prstGeom prst="bentUp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8" name="Textfeld 47"/>
          <p:cNvSpPr txBox="1"/>
          <p:nvPr/>
        </p:nvSpPr>
        <p:spPr>
          <a:xfrm>
            <a:off x="3357554" y="570287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70C0"/>
                </a:solidFill>
              </a:rPr>
              <a:t>8,8%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5357818" y="571501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70C0"/>
                </a:solidFill>
              </a:rPr>
              <a:t>91,2%</a:t>
            </a:r>
            <a:endParaRPr lang="de-DE" dirty="0">
              <a:solidFill>
                <a:srgbClr val="0070C0"/>
              </a:solidFill>
            </a:endParaRPr>
          </a:p>
        </p:txBody>
      </p:sp>
      <p:pic>
        <p:nvPicPr>
          <p:cNvPr id="24" name="Picture 2" descr="C:\Users\Benutzer\Bilder privat\addz_logo_4C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1368152" cy="599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>
            <a:cxnSpLocks noChangeShapeType="1"/>
          </p:cNvCxnSpPr>
          <p:nvPr/>
        </p:nvCxnSpPr>
        <p:spPr bwMode="auto">
          <a:xfrm>
            <a:off x="428596" y="928670"/>
            <a:ext cx="8143875" cy="1588"/>
          </a:xfrm>
          <a:prstGeom prst="line">
            <a:avLst/>
          </a:prstGeom>
          <a:noFill/>
          <a:ln w="22225" algn="ctr">
            <a:solidFill>
              <a:srgbClr val="009900"/>
            </a:solidFill>
            <a:round/>
            <a:headEnd/>
            <a:tailEnd/>
          </a:ln>
        </p:spPr>
      </p:cxnSp>
      <p:sp>
        <p:nvSpPr>
          <p:cNvPr id="8" name="Textfeld 7"/>
          <p:cNvSpPr txBox="1"/>
          <p:nvPr/>
        </p:nvSpPr>
        <p:spPr>
          <a:xfrm>
            <a:off x="428596" y="214290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Management von Lebermetastasen</a:t>
            </a:r>
            <a:endParaRPr lang="de-DE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" name="Picture 3" descr="C:\_OnkoZert\_projekte\07_benchmarkingsystem\darm\Bench Darm 2012\qs\bench test\120220\fad-z001-1_alle grafiken\fad-z001-1 - kennzahl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p14="http://schemas.microsoft.com/office/powerpoint/2010/main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35040"/>
            <a:ext cx="6015878" cy="2754000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_OnkoZert\_projekte\07_benchmarkingsystem\darm\Bench Darm 2012\qs\bench test\120220\fad-z001-1_alle grafiken\fad-z001-1 - kennzahl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p14="http://schemas.microsoft.com/office/powerpoint/2010/main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43352"/>
            <a:ext cx="6015878" cy="2754000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feld 25"/>
          <p:cNvSpPr txBox="1"/>
          <p:nvPr/>
        </p:nvSpPr>
        <p:spPr>
          <a:xfrm>
            <a:off x="323528" y="126876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Primäre Resektion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323528" y="4006805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Sekundäre Resektion</a:t>
            </a:r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7524328" y="321297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Ca. 38% gesamt</a:t>
            </a:r>
            <a:endParaRPr lang="de-DE" dirty="0"/>
          </a:p>
        </p:txBody>
      </p:sp>
      <p:pic>
        <p:nvPicPr>
          <p:cNvPr id="11" name="Picture 2" descr="C:\Users\Benutzer\Bilder privat\addz_logo_4C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4624"/>
            <a:ext cx="1368152" cy="599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7"/>
          <p:cNvCxnSpPr>
            <a:cxnSpLocks noChangeShapeType="1"/>
          </p:cNvCxnSpPr>
          <p:nvPr/>
        </p:nvCxnSpPr>
        <p:spPr bwMode="auto">
          <a:xfrm>
            <a:off x="428611" y="1338251"/>
            <a:ext cx="8143875" cy="1588"/>
          </a:xfrm>
          <a:prstGeom prst="line">
            <a:avLst/>
          </a:prstGeom>
          <a:noFill/>
          <a:ln w="22225" algn="ctr">
            <a:solidFill>
              <a:srgbClr val="009900"/>
            </a:solidFill>
            <a:round/>
            <a:headEnd/>
            <a:tailEnd/>
          </a:ln>
        </p:spPr>
      </p:cxnSp>
      <p:sp>
        <p:nvSpPr>
          <p:cNvPr id="15" name="Textfeld 14"/>
          <p:cNvSpPr txBox="1"/>
          <p:nvPr/>
        </p:nvSpPr>
        <p:spPr>
          <a:xfrm>
            <a:off x="1763688" y="2708920"/>
            <a:ext cx="5976664" cy="220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de-DE" sz="2400" b="1" dirty="0" smtClean="0"/>
              <a:t>Organisatorisch		 		</a:t>
            </a:r>
            <a:br>
              <a:rPr lang="de-DE" sz="2400" b="1" dirty="0" smtClean="0"/>
            </a:br>
            <a:r>
              <a:rPr lang="de-DE" sz="2400" b="1" dirty="0" smtClean="0"/>
              <a:t>Integratives Behandlungsangebot</a:t>
            </a:r>
          </a:p>
          <a:p>
            <a:pPr>
              <a:lnSpc>
                <a:spcPct val="200000"/>
              </a:lnSpc>
            </a:pPr>
            <a:r>
              <a:rPr lang="de-DE" sz="2400" b="1" dirty="0" smtClean="0"/>
              <a:t>Onkologisches Ergebnis</a:t>
            </a:r>
            <a:r>
              <a:rPr lang="de-DE" sz="2400" dirty="0" smtClean="0"/>
              <a:t>		</a:t>
            </a:r>
            <a:endParaRPr lang="de-DE" sz="2400" b="1" dirty="0" smtClean="0"/>
          </a:p>
        </p:txBody>
      </p:sp>
      <p:pic>
        <p:nvPicPr>
          <p:cNvPr id="25" name="Picture 2" descr="C:\Users\Benutzer\Bilder privat\addz_logo_4C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1368152" cy="599723"/>
          </a:xfrm>
          <a:prstGeom prst="rect">
            <a:avLst/>
          </a:prstGeom>
          <a:noFill/>
        </p:spPr>
      </p:pic>
      <p:sp>
        <p:nvSpPr>
          <p:cNvPr id="23" name="Textfeld 22"/>
          <p:cNvSpPr txBox="1"/>
          <p:nvPr/>
        </p:nvSpPr>
        <p:spPr>
          <a:xfrm>
            <a:off x="1619672" y="1556792"/>
            <a:ext cx="59766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dirty="0" smtClean="0"/>
              <a:t>		 			</a:t>
            </a:r>
          </a:p>
          <a:p>
            <a:pPr>
              <a:lnSpc>
                <a:spcPct val="150000"/>
              </a:lnSpc>
            </a:pPr>
            <a:r>
              <a:rPr lang="de-DE" sz="2400" dirty="0" smtClean="0"/>
              <a:t>					</a:t>
            </a:r>
          </a:p>
          <a:p>
            <a:pPr>
              <a:lnSpc>
                <a:spcPct val="150000"/>
              </a:lnSpc>
            </a:pPr>
            <a:endParaRPr lang="de-DE" sz="2400" dirty="0" smtClean="0"/>
          </a:p>
          <a:p>
            <a:pPr>
              <a:lnSpc>
                <a:spcPct val="150000"/>
              </a:lnSpc>
            </a:pPr>
            <a:r>
              <a:rPr lang="de-DE" sz="2400" dirty="0" smtClean="0"/>
              <a:t>					</a:t>
            </a:r>
          </a:p>
          <a:p>
            <a:pPr>
              <a:lnSpc>
                <a:spcPct val="150000"/>
              </a:lnSpc>
            </a:pPr>
            <a:endParaRPr lang="de-DE" sz="2400" dirty="0" smtClean="0"/>
          </a:p>
          <a:p>
            <a:pPr>
              <a:lnSpc>
                <a:spcPct val="150000"/>
              </a:lnSpc>
            </a:pPr>
            <a:r>
              <a:rPr lang="de-DE" sz="2400" dirty="0" smtClean="0"/>
              <a:t>					</a:t>
            </a:r>
            <a:endParaRPr lang="de-DE" sz="2400" dirty="0"/>
          </a:p>
        </p:txBody>
      </p:sp>
      <p:sp>
        <p:nvSpPr>
          <p:cNvPr id="16" name="Rechteck 15"/>
          <p:cNvSpPr/>
          <p:nvPr/>
        </p:nvSpPr>
        <p:spPr>
          <a:xfrm>
            <a:off x="1187624" y="260648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Zusammenfassung</a:t>
            </a:r>
            <a:endParaRPr lang="de-DE" sz="2400" dirty="0"/>
          </a:p>
        </p:txBody>
      </p:sp>
      <p:pic>
        <p:nvPicPr>
          <p:cNvPr id="6146" name="Picture 2" descr="Check Mark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7483647" y="-1298575"/>
            <a:ext cx="2857500" cy="2647950"/>
          </a:xfrm>
          <a:prstGeom prst="rect">
            <a:avLst/>
          </a:prstGeom>
          <a:noFill/>
        </p:spPr>
      </p:pic>
      <p:sp>
        <p:nvSpPr>
          <p:cNvPr id="17" name="Textfeld 16"/>
          <p:cNvSpPr txBox="1"/>
          <p:nvPr/>
        </p:nvSpPr>
        <p:spPr>
          <a:xfrm>
            <a:off x="1043608" y="1988840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Versorgung in Darmkrebszentren ist besser:</a:t>
            </a:r>
            <a:endParaRPr lang="de-DE" sz="2400" b="1" dirty="0"/>
          </a:p>
        </p:txBody>
      </p:sp>
      <p:sp>
        <p:nvSpPr>
          <p:cNvPr id="18" name="Ellipse 17"/>
          <p:cNvSpPr/>
          <p:nvPr/>
        </p:nvSpPr>
        <p:spPr>
          <a:xfrm>
            <a:off x="1403648" y="3117726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1403648" y="3849997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1403648" y="4582268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/>
          <p:cNvSpPr txBox="1"/>
          <p:nvPr/>
        </p:nvSpPr>
        <p:spPr>
          <a:xfrm>
            <a:off x="1331640" y="5517232"/>
            <a:ext cx="5904656" cy="46166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Ökonomie ?</a:t>
            </a:r>
            <a:endParaRPr lang="de-D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7"/>
          <p:cNvCxnSpPr>
            <a:cxnSpLocks noChangeShapeType="1"/>
          </p:cNvCxnSpPr>
          <p:nvPr/>
        </p:nvCxnSpPr>
        <p:spPr bwMode="auto">
          <a:xfrm>
            <a:off x="683568" y="1412776"/>
            <a:ext cx="8143875" cy="1588"/>
          </a:xfrm>
          <a:prstGeom prst="line">
            <a:avLst/>
          </a:prstGeom>
          <a:noFill/>
          <a:ln w="22225" algn="ctr">
            <a:solidFill>
              <a:srgbClr val="009900"/>
            </a:solidFill>
            <a:round/>
            <a:headEnd/>
            <a:tailEnd/>
          </a:ln>
        </p:spPr>
      </p:cxnSp>
      <p:sp>
        <p:nvSpPr>
          <p:cNvPr id="8" name="Rechteck 7"/>
          <p:cNvSpPr/>
          <p:nvPr/>
        </p:nvSpPr>
        <p:spPr>
          <a:xfrm>
            <a:off x="1115616" y="476672"/>
            <a:ext cx="7187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Zentrenbildung</a:t>
            </a:r>
            <a:r>
              <a:rPr lang="de-D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 </a:t>
            </a:r>
            <a:r>
              <a:rPr lang="de-DE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Großbritanien</a:t>
            </a:r>
            <a:r>
              <a:rPr lang="de-D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de-DE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Calman</a:t>
            </a:r>
            <a:r>
              <a:rPr lang="de-D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-Hine </a:t>
            </a:r>
            <a:r>
              <a:rPr lang="de-DE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Process</a:t>
            </a:r>
            <a:r>
              <a:rPr lang="de-D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de-DE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04864"/>
            <a:ext cx="5450582" cy="345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feld 16"/>
          <p:cNvSpPr txBox="1"/>
          <p:nvPr/>
        </p:nvSpPr>
        <p:spPr>
          <a:xfrm>
            <a:off x="2771800" y="162880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5-Year </a:t>
            </a:r>
            <a:r>
              <a:rPr lang="de-DE" b="1" dirty="0" err="1" smtClean="0"/>
              <a:t>survival</a:t>
            </a:r>
            <a:endParaRPr lang="de-DE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6407696" y="648866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Morris E </a:t>
            </a:r>
            <a:r>
              <a:rPr lang="de-DE" dirty="0" err="1" smtClean="0"/>
              <a:t>Br</a:t>
            </a:r>
            <a:r>
              <a:rPr lang="de-DE" dirty="0" smtClean="0"/>
              <a:t> J </a:t>
            </a:r>
            <a:r>
              <a:rPr lang="de-DE" dirty="0" err="1" smtClean="0"/>
              <a:t>Cancer</a:t>
            </a:r>
            <a:r>
              <a:rPr lang="de-DE" dirty="0" smtClean="0"/>
              <a:t> 2006</a:t>
            </a:r>
            <a:endParaRPr lang="de-DE" dirty="0"/>
          </a:p>
        </p:txBody>
      </p:sp>
      <p:cxnSp>
        <p:nvCxnSpPr>
          <p:cNvPr id="20" name="Gerade Verbindung mit Pfeil 19"/>
          <p:cNvCxnSpPr/>
          <p:nvPr/>
        </p:nvCxnSpPr>
        <p:spPr>
          <a:xfrm flipH="1">
            <a:off x="6876256" y="3284984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H="1">
            <a:off x="6876256" y="3429000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H="1">
            <a:off x="6876256" y="4221088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H="1">
            <a:off x="6876256" y="4365104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2555776" y="5877272"/>
            <a:ext cx="4176464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Effekt durch </a:t>
            </a:r>
            <a:r>
              <a:rPr lang="de-DE" dirty="0" err="1" smtClean="0"/>
              <a:t>Leitlinenadhärenz</a:t>
            </a:r>
            <a:r>
              <a:rPr lang="de-DE" dirty="0" smtClean="0"/>
              <a:t> und Tumorkonferenzen</a:t>
            </a:r>
            <a:endParaRPr lang="de-DE" dirty="0"/>
          </a:p>
        </p:txBody>
      </p:sp>
      <p:sp>
        <p:nvSpPr>
          <p:cNvPr id="28" name="Pfeil nach rechts 27"/>
          <p:cNvSpPr/>
          <p:nvPr/>
        </p:nvSpPr>
        <p:spPr>
          <a:xfrm>
            <a:off x="1907704" y="6056421"/>
            <a:ext cx="360040" cy="288032"/>
          </a:xfrm>
          <a:prstGeom prst="right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Picture 2" descr="C:\Users\Benutzer\Bilder privat\addz_logo_4C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1368152" cy="599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27584" y="2204864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DE" b="1" dirty="0" smtClean="0"/>
              <a:t>Ziel 1</a:t>
            </a:r>
            <a:r>
              <a:rPr lang="de-DE" b="1" dirty="0"/>
              <a:t>: </a:t>
            </a:r>
            <a:r>
              <a:rPr lang="de-DE" b="1" dirty="0" smtClean="0"/>
              <a:t> 	Inanspruchnahme Krebsfrüherkennung	</a:t>
            </a:r>
            <a:endParaRPr lang="de-DE" dirty="0"/>
          </a:p>
        </p:txBody>
      </p:sp>
      <p:cxnSp>
        <p:nvCxnSpPr>
          <p:cNvPr id="7" name="Gerade Verbindung 7"/>
          <p:cNvCxnSpPr>
            <a:cxnSpLocks noChangeShapeType="1"/>
          </p:cNvCxnSpPr>
          <p:nvPr/>
        </p:nvCxnSpPr>
        <p:spPr bwMode="auto">
          <a:xfrm>
            <a:off x="683568" y="1412776"/>
            <a:ext cx="8143875" cy="1588"/>
          </a:xfrm>
          <a:prstGeom prst="line">
            <a:avLst/>
          </a:prstGeom>
          <a:noFill/>
          <a:ln w="22225" algn="ctr">
            <a:solidFill>
              <a:srgbClr val="009900"/>
            </a:solidFill>
            <a:round/>
            <a:headEnd/>
            <a:tailEnd/>
          </a:ln>
        </p:spPr>
      </p:cxnSp>
      <p:sp>
        <p:nvSpPr>
          <p:cNvPr id="8" name="Rechteck 7"/>
          <p:cNvSpPr/>
          <p:nvPr/>
        </p:nvSpPr>
        <p:spPr>
          <a:xfrm>
            <a:off x="3131840" y="332656"/>
            <a:ext cx="2880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Nationaler Krebsplan</a:t>
            </a:r>
            <a:endParaRPr lang="de-DE" sz="2400" dirty="0"/>
          </a:p>
        </p:txBody>
      </p:sp>
      <p:sp>
        <p:nvSpPr>
          <p:cNvPr id="13" name="Rechteck 12"/>
          <p:cNvSpPr/>
          <p:nvPr/>
        </p:nvSpPr>
        <p:spPr>
          <a:xfrm>
            <a:off x="827584" y="2643493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DE" b="1" dirty="0" smtClean="0"/>
              <a:t>Ziel 2:  	Weiterentwicklung Krebsfrüherkennung</a:t>
            </a:r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827584" y="308212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DE" b="1" dirty="0" smtClean="0"/>
              <a:t>Ziel 3: 	Evaluation Krebsfrüherkennung	</a:t>
            </a:r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827584" y="3933056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DE" b="1" dirty="0" smtClean="0"/>
              <a:t>Ziel 5: 	Onkologische Versorgungsstrukturen und Qualitätssicherung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827584" y="4391428"/>
            <a:ext cx="82809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DE" b="1" dirty="0" smtClean="0"/>
              <a:t>Ziel 6: 	Evidenz basierte onkologische Leitlinien</a:t>
            </a:r>
          </a:p>
          <a:p>
            <a:pPr>
              <a:spcBef>
                <a:spcPts val="1200"/>
              </a:spcBef>
            </a:pPr>
            <a:endParaRPr lang="de-DE" dirty="0"/>
          </a:p>
        </p:txBody>
      </p:sp>
      <p:sp>
        <p:nvSpPr>
          <p:cNvPr id="22" name="Rechteck 21"/>
          <p:cNvSpPr/>
          <p:nvPr/>
        </p:nvSpPr>
        <p:spPr>
          <a:xfrm>
            <a:off x="827584" y="4859868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DE" b="1" dirty="0" smtClean="0"/>
              <a:t>Ziel 7:	 </a:t>
            </a:r>
            <a:r>
              <a:rPr lang="de-DE" b="1" dirty="0" err="1" smtClean="0"/>
              <a:t>Sektorübergreifende</a:t>
            </a:r>
            <a:r>
              <a:rPr lang="de-DE" b="1" dirty="0" smtClean="0"/>
              <a:t> onkologische Versorgung</a:t>
            </a:r>
            <a:endParaRPr lang="de-DE" dirty="0"/>
          </a:p>
        </p:txBody>
      </p:sp>
      <p:sp>
        <p:nvSpPr>
          <p:cNvPr id="23" name="Rechteck 22"/>
          <p:cNvSpPr/>
          <p:nvPr/>
        </p:nvSpPr>
        <p:spPr>
          <a:xfrm>
            <a:off x="827584" y="3491716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DE" b="1" dirty="0" smtClean="0"/>
              <a:t>Ziel 4:  	Flächendeckende Versorgung auf höchsten Niveau	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611560" y="3933056"/>
            <a:ext cx="720080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Picture 2" descr="C:\Users\Benutzer\Bilder privat\addz_logo_4C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1368152" cy="599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578" t="41016" r="17968" b="15039"/>
          <a:stretch>
            <a:fillRect/>
          </a:stretch>
        </p:blipFill>
        <p:spPr bwMode="auto">
          <a:xfrm>
            <a:off x="395536" y="1500174"/>
            <a:ext cx="785818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1"/>
          <p:cNvSpPr txBox="1">
            <a:spLocks noChangeArrowheads="1"/>
          </p:cNvSpPr>
          <p:nvPr/>
        </p:nvSpPr>
        <p:spPr bwMode="auto">
          <a:xfrm>
            <a:off x="857224" y="260648"/>
            <a:ext cx="792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Zentrenbildung</a:t>
            </a:r>
            <a:endParaRPr lang="de-DE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" name="Gerade Verbindung 7"/>
          <p:cNvCxnSpPr>
            <a:cxnSpLocks noChangeShapeType="1"/>
          </p:cNvCxnSpPr>
          <p:nvPr/>
        </p:nvCxnSpPr>
        <p:spPr bwMode="auto">
          <a:xfrm>
            <a:off x="428596" y="1214422"/>
            <a:ext cx="8143875" cy="1588"/>
          </a:xfrm>
          <a:prstGeom prst="line">
            <a:avLst/>
          </a:prstGeom>
          <a:noFill/>
          <a:ln w="22225" algn="ctr">
            <a:solidFill>
              <a:srgbClr val="009900"/>
            </a:solidFill>
            <a:round/>
            <a:headEnd/>
            <a:tailEnd/>
          </a:ln>
        </p:spPr>
      </p:cxnSp>
      <p:sp>
        <p:nvSpPr>
          <p:cNvPr id="7" name="Textfeld 6"/>
          <p:cNvSpPr txBox="1"/>
          <p:nvPr/>
        </p:nvSpPr>
        <p:spPr>
          <a:xfrm>
            <a:off x="7039206" y="5857892"/>
            <a:ext cx="1643106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Bamberg 2007</a:t>
            </a:r>
            <a:endParaRPr lang="de-DE" sz="1200" dirty="0"/>
          </a:p>
        </p:txBody>
      </p:sp>
      <p:sp>
        <p:nvSpPr>
          <p:cNvPr id="8" name="Rechteck 7"/>
          <p:cNvSpPr/>
          <p:nvPr/>
        </p:nvSpPr>
        <p:spPr>
          <a:xfrm>
            <a:off x="611560" y="75541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de-DE" b="1" dirty="0" smtClean="0"/>
              <a:t>Ziel  5: Onkologische Versorgungsstrukturen und Qualitätssicherung	</a:t>
            </a:r>
            <a:endParaRPr lang="de-DE" dirty="0"/>
          </a:p>
        </p:txBody>
      </p:sp>
      <p:pic>
        <p:nvPicPr>
          <p:cNvPr id="12" name="Picture 2" descr="C:\Users\Benutzer\Bilder privat\addz_logo_4C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0"/>
            <a:ext cx="1368152" cy="599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7"/>
          <p:cNvCxnSpPr>
            <a:cxnSpLocks noChangeShapeType="1"/>
          </p:cNvCxnSpPr>
          <p:nvPr/>
        </p:nvCxnSpPr>
        <p:spPr bwMode="auto">
          <a:xfrm>
            <a:off x="0" y="1124744"/>
            <a:ext cx="8143875" cy="1588"/>
          </a:xfrm>
          <a:prstGeom prst="line">
            <a:avLst/>
          </a:prstGeom>
          <a:noFill/>
          <a:ln w="22225" algn="ctr">
            <a:solidFill>
              <a:srgbClr val="009900"/>
            </a:solidFill>
            <a:round/>
            <a:headEnd/>
            <a:tailEnd/>
          </a:ln>
        </p:spPr>
      </p:cxnSp>
      <p:sp>
        <p:nvSpPr>
          <p:cNvPr id="7" name="Textfeld 6"/>
          <p:cNvSpPr txBox="1"/>
          <p:nvPr/>
        </p:nvSpPr>
        <p:spPr>
          <a:xfrm>
            <a:off x="428596" y="591071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Entwicklung der Darmkrebszentren in Deutschland</a:t>
            </a:r>
            <a:endParaRPr lang="de-DE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380312" y="6093296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DKG 3/2021</a:t>
            </a:r>
            <a:endParaRPr lang="de-DE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120" y="1700808"/>
            <a:ext cx="7812360" cy="398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2483768" y="566124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Versorgungsanteil:  ca. 	28%</a:t>
            </a:r>
            <a:endParaRPr lang="de-DE" dirty="0"/>
          </a:p>
        </p:txBody>
      </p:sp>
      <p:pic>
        <p:nvPicPr>
          <p:cNvPr id="11" name="Picture 2" descr="C:\Users\Benutzer\Bilder privat\addz_logo_4C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0"/>
            <a:ext cx="1368152" cy="599723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 l="2019" t="18914" r="15841" b="25715"/>
          <a:stretch>
            <a:fillRect/>
          </a:stretch>
        </p:blipFill>
        <p:spPr bwMode="auto">
          <a:xfrm>
            <a:off x="179512" y="1628871"/>
            <a:ext cx="7343800" cy="396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051720" y="2060848"/>
            <a:ext cx="612068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 smtClean="0"/>
              <a:t>Etablierung der Eigenfinanzierung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Zertifizierungskommission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Auswertung Krebsregisterdaten, Mitarbeit ADT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Studienboard </a:t>
            </a:r>
          </a:p>
          <a:p>
            <a:pPr>
              <a:lnSpc>
                <a:spcPct val="150000"/>
              </a:lnSpc>
            </a:pPr>
            <a:r>
              <a:rPr lang="de-DE" dirty="0" err="1" smtClean="0"/>
              <a:t>Tutorialinitiative</a:t>
            </a:r>
            <a:r>
              <a:rPr lang="de-DE" dirty="0" smtClean="0"/>
              <a:t> (DKG, DGAV, </a:t>
            </a:r>
            <a:r>
              <a:rPr lang="de-DE" dirty="0" err="1" smtClean="0"/>
              <a:t>addz</a:t>
            </a:r>
            <a:r>
              <a:rPr lang="de-DE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Vertretung gegenüber Fachgesellschaften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Vernetzung</a:t>
            </a: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1812" t="26297" r="13188" b="60414"/>
          <a:stretch>
            <a:fillRect/>
          </a:stretch>
        </p:blipFill>
        <p:spPr bwMode="auto">
          <a:xfrm>
            <a:off x="0" y="-27384"/>
            <a:ext cx="91440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563888" y="1484784"/>
            <a:ext cx="1598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 smtClean="0"/>
              <a:t>Aktivitäten</a:t>
            </a:r>
          </a:p>
        </p:txBody>
      </p:sp>
      <p:sp>
        <p:nvSpPr>
          <p:cNvPr id="8" name="Ellipse 7"/>
          <p:cNvSpPr/>
          <p:nvPr/>
        </p:nvSpPr>
        <p:spPr>
          <a:xfrm>
            <a:off x="1547664" y="2276872"/>
            <a:ext cx="144016" cy="14401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547664" y="2684917"/>
            <a:ext cx="144016" cy="14401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1547664" y="3092962"/>
            <a:ext cx="144016" cy="14401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1547664" y="3501007"/>
            <a:ext cx="144016" cy="14401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1547664" y="3909052"/>
            <a:ext cx="144016" cy="14401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1547664" y="4317097"/>
            <a:ext cx="144016" cy="14401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1547664" y="4725144"/>
            <a:ext cx="144016" cy="14401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467544" y="544522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 smtClean="0"/>
              <a:t>Vorsitzender: </a:t>
            </a:r>
            <a:r>
              <a:rPr lang="de-DE" sz="1600" dirty="0" smtClean="0"/>
              <a:t>Prof. Benz, Nagold, </a:t>
            </a:r>
            <a:r>
              <a:rPr lang="de-DE" sz="1600" b="1" dirty="0" smtClean="0"/>
              <a:t>Vorstand</a:t>
            </a:r>
            <a:r>
              <a:rPr lang="de-DE" sz="1600" dirty="0" smtClean="0"/>
              <a:t>: Prof. </a:t>
            </a:r>
            <a:r>
              <a:rPr lang="de-DE" sz="1600" dirty="0" err="1" smtClean="0"/>
              <a:t>Schepp</a:t>
            </a:r>
            <a:r>
              <a:rPr lang="de-DE" sz="1600" dirty="0" smtClean="0"/>
              <a:t>, München-Bogenhausen, PD Greger, Lichtenfels, Prof. Freys, Bremen,  Prof. Weikert, Heilbronn,  Prof.  </a:t>
            </a:r>
            <a:r>
              <a:rPr lang="de-DE" sz="1600" dirty="0" err="1" smtClean="0"/>
              <a:t>Hebart</a:t>
            </a:r>
            <a:r>
              <a:rPr lang="de-DE" sz="1600" dirty="0" smtClean="0"/>
              <a:t>, Schwäbisch-Gmünd, Prof. </a:t>
            </a:r>
            <a:r>
              <a:rPr lang="de-DE" sz="1600" dirty="0" err="1" smtClean="0"/>
              <a:t>Stinner</a:t>
            </a:r>
            <a:r>
              <a:rPr lang="de-DE" sz="1600" dirty="0" smtClean="0"/>
              <a:t>, Stade, 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feld 1"/>
          <p:cNvSpPr txBox="1">
            <a:spLocks noChangeArrowheads="1"/>
          </p:cNvSpPr>
          <p:nvPr/>
        </p:nvSpPr>
        <p:spPr bwMode="auto">
          <a:xfrm>
            <a:off x="539552" y="692696"/>
            <a:ext cx="792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Darmkrebszentren – besser  für welchen Aspekt?</a:t>
            </a:r>
            <a:endParaRPr lang="de-DE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" name="Gerade Verbindung 7"/>
          <p:cNvCxnSpPr>
            <a:cxnSpLocks noChangeShapeType="1"/>
          </p:cNvCxnSpPr>
          <p:nvPr/>
        </p:nvCxnSpPr>
        <p:spPr bwMode="auto">
          <a:xfrm>
            <a:off x="428611" y="1338251"/>
            <a:ext cx="8143875" cy="1588"/>
          </a:xfrm>
          <a:prstGeom prst="line">
            <a:avLst/>
          </a:prstGeom>
          <a:noFill/>
          <a:ln w="22225" algn="ctr">
            <a:solidFill>
              <a:srgbClr val="009900"/>
            </a:solidFill>
            <a:round/>
            <a:headEnd/>
            <a:tailEnd/>
          </a:ln>
        </p:spPr>
      </p:cxnSp>
      <p:sp>
        <p:nvSpPr>
          <p:cNvPr id="15" name="Textfeld 14"/>
          <p:cNvSpPr txBox="1"/>
          <p:nvPr/>
        </p:nvSpPr>
        <p:spPr>
          <a:xfrm>
            <a:off x="2555776" y="2682786"/>
            <a:ext cx="5976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dirty="0" smtClean="0"/>
              <a:t>Organisatorisch		 		</a:t>
            </a:r>
            <a:br>
              <a:rPr lang="de-DE" sz="2400" dirty="0" smtClean="0"/>
            </a:br>
            <a:r>
              <a:rPr lang="de-DE" sz="2400" dirty="0" smtClean="0"/>
              <a:t>Behandlungsangebot		</a:t>
            </a:r>
          </a:p>
          <a:p>
            <a:pPr>
              <a:lnSpc>
                <a:spcPct val="150000"/>
              </a:lnSpc>
            </a:pPr>
            <a:r>
              <a:rPr lang="de-DE" sz="2400" dirty="0" smtClean="0"/>
              <a:t>Onkologisches Ergebnis</a:t>
            </a:r>
          </a:p>
          <a:p>
            <a:pPr>
              <a:lnSpc>
                <a:spcPct val="150000"/>
              </a:lnSpc>
            </a:pPr>
            <a:r>
              <a:rPr lang="de-DE" sz="2400" dirty="0" smtClean="0"/>
              <a:t>Wirtschaftlichkeit</a:t>
            </a:r>
          </a:p>
        </p:txBody>
      </p:sp>
      <p:sp>
        <p:nvSpPr>
          <p:cNvPr id="17" name="Ellipse 16"/>
          <p:cNvSpPr/>
          <p:nvPr/>
        </p:nvSpPr>
        <p:spPr>
          <a:xfrm>
            <a:off x="1979712" y="2963501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1979712" y="3515752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1979712" y="4068003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Picture 2" descr="C:\Users\Benutzer\Bilder privat\addz_logo_4C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1368152" cy="599723"/>
          </a:xfrm>
          <a:prstGeom prst="rect">
            <a:avLst/>
          </a:prstGeom>
          <a:noFill/>
        </p:spPr>
      </p:pic>
      <p:sp>
        <p:nvSpPr>
          <p:cNvPr id="23" name="Textfeld 22"/>
          <p:cNvSpPr txBox="1"/>
          <p:nvPr/>
        </p:nvSpPr>
        <p:spPr>
          <a:xfrm>
            <a:off x="2483768" y="2532960"/>
            <a:ext cx="59766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dirty="0" smtClean="0"/>
              <a:t>		 			</a:t>
            </a:r>
          </a:p>
          <a:p>
            <a:pPr>
              <a:lnSpc>
                <a:spcPct val="150000"/>
              </a:lnSpc>
            </a:pPr>
            <a:r>
              <a:rPr lang="de-DE" sz="2400" dirty="0" smtClean="0"/>
              <a:t>					</a:t>
            </a:r>
          </a:p>
          <a:p>
            <a:pPr>
              <a:lnSpc>
                <a:spcPct val="150000"/>
              </a:lnSpc>
            </a:pPr>
            <a:endParaRPr lang="de-DE" sz="2400" dirty="0" smtClean="0"/>
          </a:p>
          <a:p>
            <a:pPr>
              <a:lnSpc>
                <a:spcPct val="150000"/>
              </a:lnSpc>
            </a:pPr>
            <a:r>
              <a:rPr lang="de-DE" sz="2400" dirty="0" smtClean="0"/>
              <a:t>					</a:t>
            </a:r>
          </a:p>
          <a:p>
            <a:pPr>
              <a:lnSpc>
                <a:spcPct val="150000"/>
              </a:lnSpc>
            </a:pPr>
            <a:endParaRPr lang="de-DE" sz="2400" dirty="0" smtClean="0"/>
          </a:p>
          <a:p>
            <a:pPr>
              <a:lnSpc>
                <a:spcPct val="150000"/>
              </a:lnSpc>
            </a:pPr>
            <a:r>
              <a:rPr lang="de-DE" sz="2400" dirty="0" smtClean="0"/>
              <a:t>					</a:t>
            </a:r>
            <a:endParaRPr lang="de-DE" sz="2400" dirty="0"/>
          </a:p>
        </p:txBody>
      </p:sp>
      <p:sp>
        <p:nvSpPr>
          <p:cNvPr id="12" name="Ellipse 11"/>
          <p:cNvSpPr/>
          <p:nvPr/>
        </p:nvSpPr>
        <p:spPr>
          <a:xfrm>
            <a:off x="1979712" y="4581128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feld 1"/>
          <p:cNvSpPr txBox="1">
            <a:spLocks noChangeArrowheads="1"/>
          </p:cNvSpPr>
          <p:nvPr/>
        </p:nvSpPr>
        <p:spPr bwMode="auto">
          <a:xfrm>
            <a:off x="611560" y="375047"/>
            <a:ext cx="792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Organisatorische Aspekte</a:t>
            </a:r>
            <a:endParaRPr lang="de-DE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" name="Gerade Verbindung 7"/>
          <p:cNvCxnSpPr>
            <a:cxnSpLocks noChangeShapeType="1"/>
          </p:cNvCxnSpPr>
          <p:nvPr/>
        </p:nvCxnSpPr>
        <p:spPr bwMode="auto">
          <a:xfrm>
            <a:off x="428611" y="1338251"/>
            <a:ext cx="8143875" cy="1588"/>
          </a:xfrm>
          <a:prstGeom prst="line">
            <a:avLst/>
          </a:prstGeom>
          <a:noFill/>
          <a:ln w="22225" algn="ctr">
            <a:solidFill>
              <a:srgbClr val="009900"/>
            </a:solidFill>
            <a:round/>
            <a:headEnd/>
            <a:tailEnd/>
          </a:ln>
        </p:spPr>
      </p:cxnSp>
      <p:pic>
        <p:nvPicPr>
          <p:cNvPr id="25" name="Picture 2" descr="C:\Users\Benutzer\Bilder privat\addz_logo_4C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1368152" cy="599723"/>
          </a:xfrm>
          <a:prstGeom prst="rect">
            <a:avLst/>
          </a:prstGeom>
          <a:noFill/>
        </p:spPr>
      </p:pic>
      <p:sp>
        <p:nvSpPr>
          <p:cNvPr id="16" name="Textfeld 15"/>
          <p:cNvSpPr txBox="1"/>
          <p:nvPr/>
        </p:nvSpPr>
        <p:spPr>
          <a:xfrm>
            <a:off x="1475656" y="2858160"/>
            <a:ext cx="4374787" cy="19389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de-DE" sz="2000" b="1" dirty="0" smtClean="0"/>
              <a:t>Verbindliche Vorgaben </a:t>
            </a:r>
          </a:p>
          <a:p>
            <a:r>
              <a:rPr lang="de-DE" sz="2000" dirty="0" smtClean="0"/>
              <a:t>	Tumorkonferenz</a:t>
            </a:r>
          </a:p>
          <a:p>
            <a:r>
              <a:rPr lang="de-DE" sz="2000" dirty="0" smtClean="0"/>
              <a:t>	Mindesterfahrung Operateur</a:t>
            </a:r>
          </a:p>
          <a:p>
            <a:r>
              <a:rPr lang="de-DE" sz="2000" dirty="0" smtClean="0"/>
              <a:t>	Mindesterfahrung </a:t>
            </a:r>
            <a:r>
              <a:rPr lang="de-DE" sz="2000" dirty="0" err="1" smtClean="0"/>
              <a:t>Koloskopiker</a:t>
            </a:r>
            <a:endParaRPr lang="de-DE" sz="2000" dirty="0" smtClean="0"/>
          </a:p>
          <a:p>
            <a:r>
              <a:rPr lang="de-DE" sz="2000" dirty="0" smtClean="0"/>
              <a:t>	Leberresektionen</a:t>
            </a:r>
          </a:p>
          <a:p>
            <a:r>
              <a:rPr lang="de-DE" sz="2000" dirty="0" smtClean="0"/>
              <a:t>	Wartezeiten	</a:t>
            </a:r>
          </a:p>
        </p:txBody>
      </p:sp>
      <p:sp>
        <p:nvSpPr>
          <p:cNvPr id="19" name="Rechteck 18"/>
          <p:cNvSpPr/>
          <p:nvPr/>
        </p:nvSpPr>
        <p:spPr>
          <a:xfrm>
            <a:off x="1475656" y="1556792"/>
            <a:ext cx="4427494" cy="67710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de-DE" sz="2000" b="1" dirty="0" smtClean="0"/>
              <a:t>Basiszertifizierung</a:t>
            </a:r>
            <a:r>
              <a:rPr lang="de-DE" dirty="0" smtClean="0"/>
              <a:t> </a:t>
            </a:r>
          </a:p>
          <a:p>
            <a:r>
              <a:rPr lang="de-DE" dirty="0" smtClean="0"/>
              <a:t>	(DIN-ISO, KTQ etc. ) als QM-System,</a:t>
            </a:r>
          </a:p>
        </p:txBody>
      </p:sp>
      <p:sp>
        <p:nvSpPr>
          <p:cNvPr id="26" name="Rechteck 25"/>
          <p:cNvSpPr/>
          <p:nvPr/>
        </p:nvSpPr>
        <p:spPr>
          <a:xfrm>
            <a:off x="1475656" y="5293657"/>
            <a:ext cx="2827634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de-DE" sz="2000" b="1" dirty="0" smtClean="0"/>
              <a:t>Durchdringungskontrolle</a:t>
            </a:r>
          </a:p>
          <a:p>
            <a:r>
              <a:rPr lang="de-DE" sz="2000" dirty="0" smtClean="0"/>
              <a:t>	Kennzahlen</a:t>
            </a:r>
          </a:p>
          <a:p>
            <a:r>
              <a:rPr lang="de-DE" sz="2000" dirty="0" smtClean="0"/>
              <a:t>	Audit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7164288" y="2852936"/>
            <a:ext cx="1440160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DKG</a:t>
            </a:r>
            <a:endParaRPr lang="de-DE" b="1" dirty="0"/>
          </a:p>
        </p:txBody>
      </p:sp>
      <p:sp>
        <p:nvSpPr>
          <p:cNvPr id="28" name="Textfeld 27"/>
          <p:cNvSpPr txBox="1"/>
          <p:nvPr/>
        </p:nvSpPr>
        <p:spPr>
          <a:xfrm>
            <a:off x="7164288" y="5291916"/>
            <a:ext cx="1440160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Onkozert</a:t>
            </a:r>
            <a:endParaRPr lang="de-DE" b="1" dirty="0"/>
          </a:p>
        </p:txBody>
      </p:sp>
      <p:cxnSp>
        <p:nvCxnSpPr>
          <p:cNvPr id="30" name="Gerade Verbindung mit Pfeil 29"/>
          <p:cNvCxnSpPr/>
          <p:nvPr/>
        </p:nvCxnSpPr>
        <p:spPr>
          <a:xfrm flipH="1">
            <a:off x="6012160" y="299695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H="1">
            <a:off x="6012160" y="5445224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feil nach unten 31"/>
          <p:cNvSpPr/>
          <p:nvPr/>
        </p:nvSpPr>
        <p:spPr>
          <a:xfrm>
            <a:off x="2339752" y="2420888"/>
            <a:ext cx="50405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Pfeil nach unten 32"/>
          <p:cNvSpPr/>
          <p:nvPr/>
        </p:nvSpPr>
        <p:spPr>
          <a:xfrm>
            <a:off x="2339752" y="4941168"/>
            <a:ext cx="50405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 animBg="1"/>
      <p:bldP spid="27" grpId="0" animBg="1"/>
      <p:bldP spid="28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</Words>
  <Application>Microsoft Office PowerPoint</Application>
  <PresentationFormat>Bildschirmpräsentation (4:3)</PresentationFormat>
  <Paragraphs>158</Paragraphs>
  <Slides>24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Benutzer</dc:creator>
  <cp:lastModifiedBy>Benutzer</cp:lastModifiedBy>
  <cp:revision>100</cp:revision>
  <dcterms:created xsi:type="dcterms:W3CDTF">2010-02-13T14:33:20Z</dcterms:created>
  <dcterms:modified xsi:type="dcterms:W3CDTF">2013-06-22T12:24:53Z</dcterms:modified>
</cp:coreProperties>
</file>